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76" r:id="rId1"/>
  </p:sldMasterIdLst>
  <p:notesMasterIdLst>
    <p:notesMasterId r:id="rId36"/>
  </p:notesMasterIdLst>
  <p:sldIdLst>
    <p:sldId id="256" r:id="rId2"/>
    <p:sldId id="358" r:id="rId3"/>
    <p:sldId id="315" r:id="rId4"/>
    <p:sldId id="359" r:id="rId5"/>
    <p:sldId id="316" r:id="rId6"/>
    <p:sldId id="317" r:id="rId7"/>
    <p:sldId id="331" r:id="rId8"/>
    <p:sldId id="339" r:id="rId9"/>
    <p:sldId id="335" r:id="rId10"/>
    <p:sldId id="340" r:id="rId11"/>
    <p:sldId id="342" r:id="rId12"/>
    <p:sldId id="319" r:id="rId13"/>
    <p:sldId id="343" r:id="rId14"/>
    <p:sldId id="321" r:id="rId15"/>
    <p:sldId id="322" r:id="rId16"/>
    <p:sldId id="344" r:id="rId17"/>
    <p:sldId id="323" r:id="rId18"/>
    <p:sldId id="346" r:id="rId19"/>
    <p:sldId id="347" r:id="rId20"/>
    <p:sldId id="326" r:id="rId21"/>
    <p:sldId id="351" r:id="rId22"/>
    <p:sldId id="352" r:id="rId23"/>
    <p:sldId id="327" r:id="rId24"/>
    <p:sldId id="332" r:id="rId25"/>
    <p:sldId id="353" r:id="rId26"/>
    <p:sldId id="334" r:id="rId27"/>
    <p:sldId id="328" r:id="rId28"/>
    <p:sldId id="355" r:id="rId29"/>
    <p:sldId id="329" r:id="rId30"/>
    <p:sldId id="356" r:id="rId31"/>
    <p:sldId id="338" r:id="rId32"/>
    <p:sldId id="330" r:id="rId33"/>
    <p:sldId id="357" r:id="rId34"/>
    <p:sldId id="30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Fiss" initials="GF" lastIdx="24" clrIdx="0">
    <p:extLst>
      <p:ext uri="{19B8F6BF-5375-455C-9EA6-DF929625EA0E}">
        <p15:presenceInfo xmlns:p15="http://schemas.microsoft.com/office/powerpoint/2012/main" userId="S-1-5-21-3312072951-1574396537-2512931044-21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0" autoAdjust="0"/>
    <p:restoredTop sz="84661" autoAdjust="0"/>
  </p:normalViewPr>
  <p:slideViewPr>
    <p:cSldViewPr snapToGrid="0" snapToObjects="1">
      <p:cViewPr varScale="1">
        <p:scale>
          <a:sx n="62" d="100"/>
          <a:sy n="62" d="100"/>
        </p:scale>
        <p:origin x="732" y="66"/>
      </p:cViewPr>
      <p:guideLst>
        <p:guide orient="horz" pos="2160"/>
        <p:guide pos="3840"/>
      </p:guideLst>
    </p:cSldViewPr>
  </p:slideViewPr>
  <p:outlineViewPr>
    <p:cViewPr>
      <p:scale>
        <a:sx n="33" d="100"/>
        <a:sy n="33" d="100"/>
      </p:scale>
      <p:origin x="23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07988-F026-6F42-8C1D-EEBFDE154EB5}" type="datetimeFigureOut">
              <a:rPr lang="en-US" smtClean="0"/>
              <a:t>4/25/2024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935A2-4DE2-EE41-8BAB-076735B81058}" type="slidenum">
              <a:rPr lang="en-US" smtClean="0"/>
              <a:t>‹#›</a:t>
            </a:fld>
            <a:endParaRPr lang="en-US"/>
          </a:p>
        </p:txBody>
      </p:sp>
    </p:spTree>
    <p:extLst>
      <p:ext uri="{BB962C8B-B14F-4D97-AF65-F5344CB8AC3E}">
        <p14:creationId xmlns:p14="http://schemas.microsoft.com/office/powerpoint/2010/main" val="63269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3</a:t>
            </a:fld>
            <a:endParaRPr lang="en-US"/>
          </a:p>
        </p:txBody>
      </p:sp>
    </p:spTree>
    <p:extLst>
      <p:ext uri="{BB962C8B-B14F-4D97-AF65-F5344CB8AC3E}">
        <p14:creationId xmlns:p14="http://schemas.microsoft.com/office/powerpoint/2010/main" val="34690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12</a:t>
            </a:fld>
            <a:endParaRPr lang="en-US"/>
          </a:p>
        </p:txBody>
      </p:sp>
    </p:spTree>
    <p:extLst>
      <p:ext uri="{BB962C8B-B14F-4D97-AF65-F5344CB8AC3E}">
        <p14:creationId xmlns:p14="http://schemas.microsoft.com/office/powerpoint/2010/main" val="2001499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13</a:t>
            </a:fld>
            <a:endParaRPr lang="en-US"/>
          </a:p>
        </p:txBody>
      </p:sp>
    </p:spTree>
    <p:extLst>
      <p:ext uri="{BB962C8B-B14F-4D97-AF65-F5344CB8AC3E}">
        <p14:creationId xmlns:p14="http://schemas.microsoft.com/office/powerpoint/2010/main" val="141380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14</a:t>
            </a:fld>
            <a:endParaRPr lang="en-US"/>
          </a:p>
        </p:txBody>
      </p:sp>
    </p:spTree>
    <p:extLst>
      <p:ext uri="{BB962C8B-B14F-4D97-AF65-F5344CB8AC3E}">
        <p14:creationId xmlns:p14="http://schemas.microsoft.com/office/powerpoint/2010/main" val="1982920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35A2-4DE2-EE41-8BAB-076735B81058}" type="slidenum">
              <a:rPr lang="en-US" smtClean="0"/>
              <a:t>17</a:t>
            </a:fld>
            <a:endParaRPr lang="en-US"/>
          </a:p>
        </p:txBody>
      </p:sp>
    </p:spTree>
    <p:extLst>
      <p:ext uri="{BB962C8B-B14F-4D97-AF65-F5344CB8AC3E}">
        <p14:creationId xmlns:p14="http://schemas.microsoft.com/office/powerpoint/2010/main" val="4093012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35A2-4DE2-EE41-8BAB-076735B81058}" type="slidenum">
              <a:rPr lang="en-US" smtClean="0"/>
              <a:t>18</a:t>
            </a:fld>
            <a:endParaRPr lang="en-US"/>
          </a:p>
        </p:txBody>
      </p:sp>
    </p:spTree>
    <p:extLst>
      <p:ext uri="{BB962C8B-B14F-4D97-AF65-F5344CB8AC3E}">
        <p14:creationId xmlns:p14="http://schemas.microsoft.com/office/powerpoint/2010/main" val="2179133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D935A2-4DE2-EE41-8BAB-076735B81058}" type="slidenum">
              <a:rPr lang="en-US" smtClean="0"/>
              <a:t>19</a:t>
            </a:fld>
            <a:endParaRPr lang="en-US"/>
          </a:p>
        </p:txBody>
      </p:sp>
    </p:spTree>
    <p:extLst>
      <p:ext uri="{BB962C8B-B14F-4D97-AF65-F5344CB8AC3E}">
        <p14:creationId xmlns:p14="http://schemas.microsoft.com/office/powerpoint/2010/main" val="2788666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Consumers should consider the following factors when purchasing life insurance: • Medical expenses incurred prior to death, burial costs and estate taxes; • Support while surviving family members try to secure employment; and • Monthly bills and expenses, day-care costs, college tuition and retirement. CHOOSING THE RIGHT AMOUNT Some insurance experts suggest that you purchase five to eight times your current income. However, it is better to ask yourself these questions to determine a more accurate amount: • How much of the family income do I provide? • If I were to die, how would my survivors, especially my children, get by? • Does anyone else depend on me financially, such as a parent, grandparent, brother or sister? • Do I have children for whom I would like to set aside money so they can finish their education in the event of my death? • How will my family pay final expenses and repay debts after my death? • Do I have family members or organizations to whom I would like to leave money? • Will there be estate taxes to pay after my death? • How will inflation affect future needs?</a:t>
            </a:r>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20</a:t>
            </a:fld>
            <a:endParaRPr lang="en-US"/>
          </a:p>
        </p:txBody>
      </p:sp>
    </p:spTree>
    <p:extLst>
      <p:ext uri="{BB962C8B-B14F-4D97-AF65-F5344CB8AC3E}">
        <p14:creationId xmlns:p14="http://schemas.microsoft.com/office/powerpoint/2010/main" val="240738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Consumers should consider the following factors when purchasing life insurance: • Medical expenses incurred prior to death, burial costs and estate taxes; • Support while surviving family members try to secure employment; and • Monthly bills and expenses, day-care costs, college tuition and retirement. CHOOSING THE RIGHT AMOUNT Some insurance experts suggest that you purchase five to eight times your current income. However, it is better to ask yourself these questions to determine a more accurate amount: • How much of the family income do I provide? • If I were to die, how would my survivors, especially my children, get by? • Does anyone else depend on me financially, such as a parent, grandparent, brother or sister? • Do I have children for whom I would like to set aside money so they can finish their education in the event of my death? • How will my family pay final expenses and repay debts after my death? • Do I have family members or organizations to whom I would like to leave money? • Will there be estate taxes to pay after my death? • How will inflation affect future needs?</a:t>
            </a:r>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21</a:t>
            </a:fld>
            <a:endParaRPr lang="en-US"/>
          </a:p>
        </p:txBody>
      </p:sp>
    </p:spTree>
    <p:extLst>
      <p:ext uri="{BB962C8B-B14F-4D97-AF65-F5344CB8AC3E}">
        <p14:creationId xmlns:p14="http://schemas.microsoft.com/office/powerpoint/2010/main" val="2577952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Consumers should consider the following factors when purchasing life insurance: • Medical expenses incurred prior to death, burial costs and estate taxes; • Support while surviving family members try to secure employment; and • Monthly bills and expenses, day-care costs, college tuition and retirement. CHOOSING THE RIGHT AMOUNT Some insurance experts suggest that you purchase five to eight times your current income. However, it is better to ask yourself these questions to determine a more accurate amount: • How much of the family income do I provide? • If I were to die, how would my survivors, especially my children, get by? • Does anyone else depend on me financially, such as a parent, grandparent, brother or sister? • Do I have children for whom I would like to set aside money so they can finish their education in the event of my death? • How will my family pay final expenses and repay debts after my death? • Do I have family members or organizations to whom I would like to leave money? • Will there be estate taxes to pay after my death? • How will inflation affect future needs?</a:t>
            </a:r>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22</a:t>
            </a:fld>
            <a:endParaRPr lang="en-US"/>
          </a:p>
        </p:txBody>
      </p:sp>
    </p:spTree>
    <p:extLst>
      <p:ext uri="{BB962C8B-B14F-4D97-AF65-F5344CB8AC3E}">
        <p14:creationId xmlns:p14="http://schemas.microsoft.com/office/powerpoint/2010/main" val="937314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whole or term, make sure you understand</a:t>
            </a:r>
            <a:r>
              <a:rPr lang="en-US" baseline="0" dirty="0" smtClean="0"/>
              <a:t> how this may impact any financial assistance you are receiving</a:t>
            </a:r>
          </a:p>
          <a:p>
            <a:r>
              <a:rPr lang="en-US" dirty="0" smtClean="0"/>
              <a:t>These arrangements were developed initially for people with life-threatening illnesses; however, they are now also being used when: • the life insurance policy is no longer needed or wanted; • the premium payments have become unaffordable; • the policyholder is considering surrender of the policy; • the policy is about to lapse; • there is a change in estate planning needs, financial circumstances or life circumstances, such as divorce or death; or • the policyholder needs funds to pay for health care or long-term care</a:t>
            </a:r>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27</a:t>
            </a:fld>
            <a:endParaRPr lang="en-US"/>
          </a:p>
        </p:txBody>
      </p:sp>
    </p:spTree>
    <p:extLst>
      <p:ext uri="{BB962C8B-B14F-4D97-AF65-F5344CB8AC3E}">
        <p14:creationId xmlns:p14="http://schemas.microsoft.com/office/powerpoint/2010/main" val="285881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D935A2-4DE2-EE41-8BAB-076735B81058}" type="slidenum">
              <a:rPr lang="en-US" smtClean="0"/>
              <a:t>4</a:t>
            </a:fld>
            <a:endParaRPr lang="en-US"/>
          </a:p>
        </p:txBody>
      </p:sp>
    </p:spTree>
    <p:extLst>
      <p:ext uri="{BB962C8B-B14F-4D97-AF65-F5344CB8AC3E}">
        <p14:creationId xmlns:p14="http://schemas.microsoft.com/office/powerpoint/2010/main" val="2264427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be whole or term, make sure you understand</a:t>
            </a:r>
            <a:r>
              <a:rPr lang="en-US" baseline="0" dirty="0" smtClean="0"/>
              <a:t> how this may impact any financial assistance you are receiving</a:t>
            </a:r>
          </a:p>
          <a:p>
            <a:r>
              <a:rPr lang="en-US" dirty="0" smtClean="0"/>
              <a:t>These arrangements were developed initially for people with life-threatening illnesses; however, they are now also being used when: • the life insurance policy is no longer needed or wanted; • the premium payments have become unaffordable; • the policyholder is considering surrender of the policy; • the policy is about to lapse; • there is a change in estate planning needs, financial circumstances or life circumstances, such as divorce or death; or • the policyholder needs funds to pay for health care or long-term care</a:t>
            </a:r>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28</a:t>
            </a:fld>
            <a:endParaRPr lang="en-US"/>
          </a:p>
        </p:txBody>
      </p:sp>
    </p:spTree>
    <p:extLst>
      <p:ext uri="{BB962C8B-B14F-4D97-AF65-F5344CB8AC3E}">
        <p14:creationId xmlns:p14="http://schemas.microsoft.com/office/powerpoint/2010/main" val="300096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Editorial.  I would recommend changing alignmen</a:t>
            </a:r>
            <a:r>
              <a:rPr lang="en-US" baseline="0" dirty="0" smtClean="0"/>
              <a:t>t so that text is not centered and adding arrows (bullets) to the last 2 paragraphs to emphasize, but up to you.</a:t>
            </a:r>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31</a:t>
            </a:fld>
            <a:endParaRPr lang="en-US"/>
          </a:p>
        </p:txBody>
      </p:sp>
    </p:spTree>
    <p:extLst>
      <p:ext uri="{BB962C8B-B14F-4D97-AF65-F5344CB8AC3E}">
        <p14:creationId xmlns:p14="http://schemas.microsoft.com/office/powerpoint/2010/main" val="418760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D935A2-4DE2-EE41-8BAB-076735B81058}" type="slidenum">
              <a:rPr lang="en-US" smtClean="0"/>
              <a:t>32</a:t>
            </a:fld>
            <a:endParaRPr lang="en-US"/>
          </a:p>
        </p:txBody>
      </p:sp>
    </p:spTree>
    <p:extLst>
      <p:ext uri="{BB962C8B-B14F-4D97-AF65-F5344CB8AC3E}">
        <p14:creationId xmlns:p14="http://schemas.microsoft.com/office/powerpoint/2010/main" val="172079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5</a:t>
            </a:fld>
            <a:endParaRPr lang="en-US"/>
          </a:p>
        </p:txBody>
      </p:sp>
    </p:spTree>
    <p:extLst>
      <p:ext uri="{BB962C8B-B14F-4D97-AF65-F5344CB8AC3E}">
        <p14:creationId xmlns:p14="http://schemas.microsoft.com/office/powerpoint/2010/main" val="134971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6</a:t>
            </a:fld>
            <a:endParaRPr lang="en-US"/>
          </a:p>
        </p:txBody>
      </p:sp>
    </p:spTree>
    <p:extLst>
      <p:ext uri="{BB962C8B-B14F-4D97-AF65-F5344CB8AC3E}">
        <p14:creationId xmlns:p14="http://schemas.microsoft.com/office/powerpoint/2010/main" val="271417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7</a:t>
            </a:fld>
            <a:endParaRPr lang="en-US"/>
          </a:p>
        </p:txBody>
      </p:sp>
    </p:spTree>
    <p:extLst>
      <p:ext uri="{BB962C8B-B14F-4D97-AF65-F5344CB8AC3E}">
        <p14:creationId xmlns:p14="http://schemas.microsoft.com/office/powerpoint/2010/main" val="219039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8</a:t>
            </a:fld>
            <a:endParaRPr lang="en-US"/>
          </a:p>
        </p:txBody>
      </p:sp>
    </p:spTree>
    <p:extLst>
      <p:ext uri="{BB962C8B-B14F-4D97-AF65-F5344CB8AC3E}">
        <p14:creationId xmlns:p14="http://schemas.microsoft.com/office/powerpoint/2010/main" val="68678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9</a:t>
            </a:fld>
            <a:endParaRPr lang="en-US"/>
          </a:p>
        </p:txBody>
      </p:sp>
    </p:spTree>
    <p:extLst>
      <p:ext uri="{BB962C8B-B14F-4D97-AF65-F5344CB8AC3E}">
        <p14:creationId xmlns:p14="http://schemas.microsoft.com/office/powerpoint/2010/main" val="1708804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10</a:t>
            </a:fld>
            <a:endParaRPr lang="en-US"/>
          </a:p>
        </p:txBody>
      </p:sp>
    </p:spTree>
    <p:extLst>
      <p:ext uri="{BB962C8B-B14F-4D97-AF65-F5344CB8AC3E}">
        <p14:creationId xmlns:p14="http://schemas.microsoft.com/office/powerpoint/2010/main" val="2367739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D2B61-0008-4B3F-AC8C-EEA223D95CCA}" type="slidenum">
              <a:rPr lang="en-US" smtClean="0"/>
              <a:t>11</a:t>
            </a:fld>
            <a:endParaRPr lang="en-US"/>
          </a:p>
        </p:txBody>
      </p:sp>
    </p:spTree>
    <p:extLst>
      <p:ext uri="{BB962C8B-B14F-4D97-AF65-F5344CB8AC3E}">
        <p14:creationId xmlns:p14="http://schemas.microsoft.com/office/powerpoint/2010/main" val="25502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5065-EEE6-484D-88C3-0A712FBC92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F33DBD-776C-444B-9C23-0E5AA3C651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948F77-F5C7-C846-B7BA-791E855D83E2}"/>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5" name="Footer Placeholder 4">
            <a:extLst>
              <a:ext uri="{FF2B5EF4-FFF2-40B4-BE49-F238E27FC236}">
                <a16:creationId xmlns:a16="http://schemas.microsoft.com/office/drawing/2014/main" id="{F9B65DC8-40A7-DE4F-BA8D-21B0E714EB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3245D-96DC-0943-9477-2CE47569496F}"/>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9251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72C88-FA60-FF45-97D3-BCFE46B747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F64FB4-3B51-7047-965F-912D793C39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669D1-9650-CA4E-ABEF-A54E1D0D55F9}"/>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5" name="Footer Placeholder 4">
            <a:extLst>
              <a:ext uri="{FF2B5EF4-FFF2-40B4-BE49-F238E27FC236}">
                <a16:creationId xmlns:a16="http://schemas.microsoft.com/office/drawing/2014/main" id="{A1568BF2-4F94-E94B-8CAD-48DF2C8582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658B6A7-53DB-8741-B626-E0D63CC7B879}"/>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112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8D7243-8640-1D42-9E82-E5DEC3728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60E795-3FA7-3747-A35F-B7F6B45DCF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C7735-1F0D-6348-AAEE-6F9BC69D9914}"/>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5" name="Footer Placeholder 4">
            <a:extLst>
              <a:ext uri="{FF2B5EF4-FFF2-40B4-BE49-F238E27FC236}">
                <a16:creationId xmlns:a16="http://schemas.microsoft.com/office/drawing/2014/main" id="{3086839C-BCDB-8A4E-8DFB-2391A55798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54BB8F-2033-454A-B6AB-2537E6B694C4}"/>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6895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3F5E-44FD-D246-9A1E-E4C5E30D76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3E29B-9E68-4B4D-AC90-6C7E0A6745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74E29-ED50-B14E-952F-BD65B8EBFB8F}"/>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5" name="Footer Placeholder 4">
            <a:extLst>
              <a:ext uri="{FF2B5EF4-FFF2-40B4-BE49-F238E27FC236}">
                <a16:creationId xmlns:a16="http://schemas.microsoft.com/office/drawing/2014/main" id="{BDE89C84-AB00-EC49-A37E-3F9E54F26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BA225B-BD67-404E-AFB4-14A180A8FEA8}"/>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8172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73BB-E5B3-C14B-9647-D23AB1B17D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AEC0E-EB54-D84F-B9BD-4E96F2E222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357E7-AEFA-474A-8368-10558D4F28FD}"/>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5" name="Footer Placeholder 4">
            <a:extLst>
              <a:ext uri="{FF2B5EF4-FFF2-40B4-BE49-F238E27FC236}">
                <a16:creationId xmlns:a16="http://schemas.microsoft.com/office/drawing/2014/main" id="{F7603CC7-A9D0-894A-AA61-EEBEB9D7BB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900E06-CDC9-1B4E-8DE1-12CFB5ECBD51}"/>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3634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A9D41-A46F-9947-B5D8-5E9E138E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64E25-5512-CA46-90F5-D9AE5B0CD5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951720-EB95-F14C-9198-201D3F87D3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88D92-0DB5-754E-B9D2-6E6EF9ACB36A}"/>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6" name="Footer Placeholder 5">
            <a:extLst>
              <a:ext uri="{FF2B5EF4-FFF2-40B4-BE49-F238E27FC236}">
                <a16:creationId xmlns:a16="http://schemas.microsoft.com/office/drawing/2014/main" id="{20BFF9AF-AF73-F24F-8C71-817F86A684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3134EF-5599-814A-B07F-4D264864FD19}"/>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2265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95F75-0B79-F246-879C-230B205FC0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38907C-15A8-1045-8AB5-F00FB2FF80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48CD5C-A34A-D846-8342-B9BDE99A9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BB088-8AB6-2148-B2FC-141461E231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EFB135-6D3A-A940-8215-801BFD9276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85E9BE-4E8E-2744-A53A-68C083B8527D}"/>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8" name="Footer Placeholder 7">
            <a:extLst>
              <a:ext uri="{FF2B5EF4-FFF2-40B4-BE49-F238E27FC236}">
                <a16:creationId xmlns:a16="http://schemas.microsoft.com/office/drawing/2014/main" id="{FD35D94F-9C67-264C-AE91-41ACA55493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DA9E299-05B2-2F4E-98DB-F043B84A5C62}"/>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6766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7345-9B87-C946-8701-F99EB2F6B1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7BABA-F785-934C-B9AA-D31805F9DF46}"/>
              </a:ext>
            </a:extLst>
          </p:cNvPr>
          <p:cNvSpPr>
            <a:spLocks noGrp="1"/>
          </p:cNvSpPr>
          <p:nvPr>
            <p:ph type="dt" sz="half" idx="10"/>
          </p:nvPr>
        </p:nvSpPr>
        <p:spPr/>
        <p:txBody>
          <a:bodyPr/>
          <a:lstStyle/>
          <a:p>
            <a:fld id="{87DE6118-2437-4B30-8E3C-4D2BE6020583}" type="datetimeFigureOut">
              <a:rPr lang="en-US" smtClean="0"/>
              <a:t>4/25/2024</a:t>
            </a:fld>
            <a:endParaRPr lang="en-US" dirty="0"/>
          </a:p>
        </p:txBody>
      </p:sp>
      <p:sp>
        <p:nvSpPr>
          <p:cNvPr id="4" name="Footer Placeholder 3">
            <a:extLst>
              <a:ext uri="{FF2B5EF4-FFF2-40B4-BE49-F238E27FC236}">
                <a16:creationId xmlns:a16="http://schemas.microsoft.com/office/drawing/2014/main" id="{81D724FD-A28F-9D42-BAA4-93F8BE8B73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DDD40E-2E27-A84C-B342-176F0912A951}"/>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5741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32751-B448-464F-AB96-3F7770167D54}"/>
              </a:ext>
            </a:extLst>
          </p:cNvPr>
          <p:cNvSpPr>
            <a:spLocks noGrp="1"/>
          </p:cNvSpPr>
          <p:nvPr>
            <p:ph type="dt" sz="half" idx="10"/>
          </p:nvPr>
        </p:nvSpPr>
        <p:spPr/>
        <p:txBody>
          <a:bodyPr/>
          <a:lstStyle/>
          <a:p>
            <a:fld id="{87DE6118-2437-4B30-8E3C-4D2BE6020583}" type="datetimeFigureOut">
              <a:rPr lang="en-US" smtClean="0"/>
              <a:t>4/25/2024</a:t>
            </a:fld>
            <a:endParaRPr lang="en-US" dirty="0"/>
          </a:p>
        </p:txBody>
      </p:sp>
      <p:sp>
        <p:nvSpPr>
          <p:cNvPr id="3" name="Footer Placeholder 2">
            <a:extLst>
              <a:ext uri="{FF2B5EF4-FFF2-40B4-BE49-F238E27FC236}">
                <a16:creationId xmlns:a16="http://schemas.microsoft.com/office/drawing/2014/main" id="{898B8A70-EC6F-0D4F-BC7C-096DB0243B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954B4C-BF11-8642-855E-CCB00349D1CB}"/>
              </a:ext>
            </a:extLst>
          </p:cNvPr>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78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CA21-77B5-0F45-BF57-5CE7976B87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81DE8-CC5C-4C49-BAD3-0ADF299B8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DFFC77-C1F4-654F-B9D8-5196C48BF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878A9-DBA8-C041-A12E-7A43F5262755}"/>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6" name="Footer Placeholder 5">
            <a:extLst>
              <a:ext uri="{FF2B5EF4-FFF2-40B4-BE49-F238E27FC236}">
                <a16:creationId xmlns:a16="http://schemas.microsoft.com/office/drawing/2014/main" id="{800A8743-E6E6-A14A-B9C4-C6B565DF268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CDA13-E88B-0141-9744-9F22D26DC5AD}"/>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6922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6077-DFF8-5A45-998B-1E48FA0F3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8B505B-BDDB-0C47-BA9F-1F4EF208B5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1A2CAB-01CF-304E-908E-3B3E3BB89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F1E32-D387-474F-AEBA-057B4DA6D09F}"/>
              </a:ext>
            </a:extLst>
          </p:cNvPr>
          <p:cNvSpPr>
            <a:spLocks noGrp="1"/>
          </p:cNvSpPr>
          <p:nvPr>
            <p:ph type="dt" sz="half" idx="10"/>
          </p:nvPr>
        </p:nvSpPr>
        <p:spPr/>
        <p:txBody>
          <a:bodyPr/>
          <a:lstStyle/>
          <a:p>
            <a:fld id="{87DE6118-2437-4B30-8E3C-4D2BE6020583}" type="datetimeFigureOut">
              <a:rPr lang="en-US" smtClean="0"/>
              <a:pPr/>
              <a:t>4/25/2024</a:t>
            </a:fld>
            <a:endParaRPr lang="en-US" dirty="0"/>
          </a:p>
        </p:txBody>
      </p:sp>
      <p:sp>
        <p:nvSpPr>
          <p:cNvPr id="6" name="Footer Placeholder 5">
            <a:extLst>
              <a:ext uri="{FF2B5EF4-FFF2-40B4-BE49-F238E27FC236}">
                <a16:creationId xmlns:a16="http://schemas.microsoft.com/office/drawing/2014/main" id="{E80C4864-296B-7F41-8464-5F5C15DF205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DFB0EB-A226-3742-914D-413317D5C488}"/>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0252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9B9F5-996D-304A-8F56-36F58B4FE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4FA708-2A9D-C640-8A56-6A3A3D51D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EB094-1863-734F-82F0-3DD2F5D0C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E6118-2437-4B30-8E3C-4D2BE6020583}" type="datetimeFigureOut">
              <a:rPr lang="en-US" smtClean="0"/>
              <a:pPr/>
              <a:t>4/25/2024</a:t>
            </a:fld>
            <a:endParaRPr lang="en-US" dirty="0"/>
          </a:p>
        </p:txBody>
      </p:sp>
      <p:sp>
        <p:nvSpPr>
          <p:cNvPr id="5" name="Footer Placeholder 4">
            <a:extLst>
              <a:ext uri="{FF2B5EF4-FFF2-40B4-BE49-F238E27FC236}">
                <a16:creationId xmlns:a16="http://schemas.microsoft.com/office/drawing/2014/main" id="{8D76BE90-4E2D-1541-A764-E6B5F8ECB7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BF9037E-BA88-F244-B276-6DF2BDE26E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848835669"/>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fraud_referrals.mia@maryland.gov"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insurance.maryland.gov/Consumer/Documents/publications/viatical.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GKuII8g4vnk&amp;feature=youtu.be" TargetMode="Externa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eapps.naic.org/life-policy-locator"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insurance.maryland.gov/Consumer/Documents/publications/lifeinsurance.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dllr.state.md.us/license/cem/cemtips.shtml" TargetMode="External"/><Relationship Id="rId5" Type="http://schemas.openxmlformats.org/officeDocument/2006/relationships/hyperlink" Target="https://insurance.maryland.gov/Consumer/Documents/publications/militaryinsurance.pdf" TargetMode="External"/><Relationship Id="rId4" Type="http://schemas.openxmlformats.org/officeDocument/2006/relationships/hyperlink" Target="https://insurance.maryland.gov/Consumer/Documents/publications/lifeinsurancespanish.pdf"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hyperlink" Target="https://www.facebook.com/MDInsuranceAdminES" TargetMode="External"/><Relationship Id="rId3" Type="http://schemas.openxmlformats.org/officeDocument/2006/relationships/hyperlink" Target="https://www.linkedin.com/company/maryland-insurance-administration/" TargetMode="External"/><Relationship Id="rId7" Type="http://schemas.openxmlformats.org/officeDocument/2006/relationships/hyperlink" Target="https://www.instagram.com/marylandinsuranceadmin/" TargetMode="External"/><Relationship Id="rId12" Type="http://schemas.openxmlformats.org/officeDocument/2006/relationships/image" Target="../media/image37.png"/><Relationship Id="rId2" Type="http://schemas.openxmlformats.org/officeDocument/2006/relationships/hyperlink" Target="http://www.insurance.maryland.gov/" TargetMode="Externa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hyperlink" Target="https://www.facebook.com/MDInsuranceAdmin" TargetMode="External"/><Relationship Id="rId15" Type="http://schemas.openxmlformats.org/officeDocument/2006/relationships/image" Target="../media/image38.pn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twitter.com/MD_Insurance" TargetMode="External"/><Relationship Id="rId14" Type="http://schemas.openxmlformats.org/officeDocument/2006/relationships/hyperlink" Target="https://www.youtube.com/playlist?list=PLlgoHh4Po1J0TEXelqO_liLAokln_JTXV"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OJHG1vxhqos&amp;list=PLlgoHh4Po1J0TEXelqO_liLAokln_JTXV&amp;index=5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0" y="4322958"/>
            <a:ext cx="4791341" cy="830997"/>
          </a:xfrm>
          <a:prstGeom prst="rect">
            <a:avLst/>
          </a:prstGeom>
          <a:noFill/>
        </p:spPr>
        <p:txBody>
          <a:bodyPr wrap="square" rtlCol="0">
            <a:spAutoFit/>
          </a:bodyPr>
          <a:lstStyle/>
          <a:p>
            <a:r>
              <a:rPr lang="en-US" sz="4800" b="1" dirty="0" smtClean="0">
                <a:latin typeface="Calibri" panose="020F0502020204030204" pitchFamily="34" charset="0"/>
                <a:cs typeface="Calibri" panose="020F0502020204030204" pitchFamily="34" charset="0"/>
              </a:rPr>
              <a:t>LIFE INSURANCE</a:t>
            </a:r>
            <a:endParaRPr lang="en-US" sz="480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533400"/>
            <a:ext cx="2889600" cy="2362200"/>
          </a:xfrm>
          <a:prstGeom prst="rect">
            <a:avLst/>
          </a:prstGeom>
        </p:spPr>
      </p:pic>
    </p:spTree>
    <p:extLst>
      <p:ext uri="{BB962C8B-B14F-4D97-AF65-F5344CB8AC3E}">
        <p14:creationId xmlns:p14="http://schemas.microsoft.com/office/powerpoint/2010/main" val="4265706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3346"/>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Types of Life Insurance</a:t>
            </a:r>
          </a:p>
        </p:txBody>
      </p:sp>
      <p:sp>
        <p:nvSpPr>
          <p:cNvPr id="2" name="TextBox 1"/>
          <p:cNvSpPr txBox="1"/>
          <p:nvPr/>
        </p:nvSpPr>
        <p:spPr>
          <a:xfrm>
            <a:off x="954740" y="1424982"/>
            <a:ext cx="5567083" cy="2862322"/>
          </a:xfrm>
          <a:prstGeom prst="rect">
            <a:avLst/>
          </a:prstGeom>
          <a:noFill/>
        </p:spPr>
        <p:txBody>
          <a:bodyPr wrap="square" rtlCol="0">
            <a:spAutoFit/>
          </a:bodyPr>
          <a:lstStyle/>
          <a:p>
            <a:r>
              <a:rPr lang="en-US" sz="2000" b="1" dirty="0"/>
              <a:t>Consumer Advisory - Universal Life Insurance</a:t>
            </a:r>
          </a:p>
          <a:p>
            <a:pPr marL="285750" indent="-285750">
              <a:buFont typeface="Arial" panose="020B0604020202020204" pitchFamily="34" charset="0"/>
              <a:buChar char="•"/>
            </a:pPr>
            <a:r>
              <a:rPr lang="en-US" sz="2000" dirty="0" smtClean="0"/>
              <a:t>All </a:t>
            </a:r>
            <a:r>
              <a:rPr lang="en-US" sz="2000" dirty="0"/>
              <a:t>expense charges, such as cost of insurance charges and surrender charges, are stated in your contract.</a:t>
            </a:r>
          </a:p>
          <a:p>
            <a:pPr marL="285750" indent="-285750">
              <a:buFont typeface="Arial" panose="020B0604020202020204" pitchFamily="34" charset="0"/>
              <a:buChar char="•"/>
            </a:pPr>
            <a:r>
              <a:rPr lang="en-US" sz="2000" dirty="0" smtClean="0"/>
              <a:t>As </a:t>
            </a:r>
            <a:r>
              <a:rPr lang="en-US" sz="2000" dirty="0"/>
              <a:t>you get older, your cost of insurance charges increase.  If your planned premium isn’t enough to cover monthly deductions, additional premiums will be required to keep your policy in force.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2797" r="12085"/>
          <a:stretch/>
        </p:blipFill>
        <p:spPr>
          <a:xfrm>
            <a:off x="7422011" y="1637220"/>
            <a:ext cx="3497001" cy="3902561"/>
          </a:xfrm>
          <a:prstGeom prst="rect">
            <a:avLst/>
          </a:prstGeom>
        </p:spPr>
      </p:pic>
    </p:spTree>
    <p:extLst>
      <p:ext uri="{BB962C8B-B14F-4D97-AF65-F5344CB8AC3E}">
        <p14:creationId xmlns:p14="http://schemas.microsoft.com/office/powerpoint/2010/main" val="1672662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2174"/>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Types of Life Insurance</a:t>
            </a:r>
          </a:p>
        </p:txBody>
      </p:sp>
      <p:sp>
        <p:nvSpPr>
          <p:cNvPr id="2" name="TextBox 1"/>
          <p:cNvSpPr txBox="1"/>
          <p:nvPr/>
        </p:nvSpPr>
        <p:spPr>
          <a:xfrm>
            <a:off x="667358" y="1008642"/>
            <a:ext cx="6777318" cy="4401205"/>
          </a:xfrm>
          <a:prstGeom prst="rect">
            <a:avLst/>
          </a:prstGeom>
          <a:noFill/>
        </p:spPr>
        <p:txBody>
          <a:bodyPr wrap="square" rtlCol="0">
            <a:spAutoFit/>
          </a:bodyPr>
          <a:lstStyle/>
          <a:p>
            <a:r>
              <a:rPr lang="en-US" sz="2000" b="1" dirty="0"/>
              <a:t>Consumer Advisory - Universal Life Insurance</a:t>
            </a:r>
          </a:p>
          <a:p>
            <a:r>
              <a:rPr lang="en-US" sz="2000" dirty="0"/>
              <a:t>	</a:t>
            </a:r>
          </a:p>
          <a:p>
            <a:r>
              <a:rPr lang="en-US" sz="2000" dirty="0"/>
              <a:t>If you bought your policy a while ago, you may have selected the amount of premium you intended to pay based on the interest rate in effect at the time.  Since interest rates have changed through the years, you may not be getting the same rate of return illustrated at the time of sale, especially if the interest rate was higher than it is now.  Based on the current declared interest rate, you may be required to pay additional premiums.  Sometimes people reduce the death benefit to avoid paying higher premiums, or to make the payments more affordable. If you are considering lowering the death benefit, it is a good idea to consider your current and long term financial needs. You may also want to consult with a financial advisor.</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9852" b="21679"/>
          <a:stretch/>
        </p:blipFill>
        <p:spPr>
          <a:xfrm>
            <a:off x="7866529" y="1941904"/>
            <a:ext cx="3931920" cy="2874891"/>
          </a:xfrm>
          <a:prstGeom prst="rect">
            <a:avLst/>
          </a:prstGeom>
        </p:spPr>
      </p:pic>
    </p:spTree>
    <p:extLst>
      <p:ext uri="{BB962C8B-B14F-4D97-AF65-F5344CB8AC3E}">
        <p14:creationId xmlns:p14="http://schemas.microsoft.com/office/powerpoint/2010/main" val="189831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1093"/>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Frequently Asked Questions</a:t>
            </a:r>
          </a:p>
        </p:txBody>
      </p:sp>
      <p:sp>
        <p:nvSpPr>
          <p:cNvPr id="2" name="TextBox 1"/>
          <p:cNvSpPr txBox="1"/>
          <p:nvPr/>
        </p:nvSpPr>
        <p:spPr>
          <a:xfrm>
            <a:off x="1102660" y="1317812"/>
            <a:ext cx="5701552" cy="1969770"/>
          </a:xfrm>
          <a:prstGeom prst="rect">
            <a:avLst/>
          </a:prstGeom>
          <a:noFill/>
        </p:spPr>
        <p:txBody>
          <a:bodyPr wrap="square" rtlCol="0">
            <a:spAutoFit/>
          </a:bodyPr>
          <a:lstStyle/>
          <a:p>
            <a:r>
              <a:rPr lang="en-US" sz="2000" b="1" dirty="0"/>
              <a:t>Can someone else take out a policy on my life?</a:t>
            </a:r>
          </a:p>
          <a:p>
            <a:pPr marL="285750" indent="-285750">
              <a:buFont typeface="Arial" panose="020B0604020202020204" pitchFamily="34" charset="0"/>
              <a:buChar char="•"/>
            </a:pPr>
            <a:r>
              <a:rPr lang="en-US" sz="2000" dirty="0" smtClean="0"/>
              <a:t>Yes</a:t>
            </a:r>
            <a:r>
              <a:rPr lang="en-US" sz="2000" dirty="0"/>
              <a:t>, but a </a:t>
            </a:r>
            <a:r>
              <a:rPr lang="en-US" sz="2000" b="1" dirty="0"/>
              <a:t>stranger</a:t>
            </a:r>
            <a:r>
              <a:rPr lang="en-US" sz="2000" dirty="0"/>
              <a:t> cannot buy a policy to insure your life in Maryland. To buy a policy insuring someone else’s life, certain conditions must be met</a:t>
            </a:r>
            <a:r>
              <a:rPr lang="en-US" sz="2000" dirty="0" smtClean="0"/>
              <a:t>.</a:t>
            </a:r>
          </a:p>
          <a:p>
            <a:endParaRPr lang="en-US" sz="2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1627" y="1474839"/>
            <a:ext cx="3884244" cy="3256153"/>
          </a:xfrm>
          <a:prstGeom prst="rect">
            <a:avLst/>
          </a:prstGeom>
        </p:spPr>
      </p:pic>
    </p:spTree>
    <p:extLst>
      <p:ext uri="{BB962C8B-B14F-4D97-AF65-F5344CB8AC3E}">
        <p14:creationId xmlns:p14="http://schemas.microsoft.com/office/powerpoint/2010/main" val="1278614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0502"/>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Frequently Asked Questions</a:t>
            </a:r>
          </a:p>
        </p:txBody>
      </p:sp>
      <p:sp>
        <p:nvSpPr>
          <p:cNvPr id="2" name="TextBox 1"/>
          <p:cNvSpPr txBox="1"/>
          <p:nvPr/>
        </p:nvSpPr>
        <p:spPr>
          <a:xfrm>
            <a:off x="1116106" y="1432520"/>
            <a:ext cx="6131859" cy="2554545"/>
          </a:xfrm>
          <a:prstGeom prst="rect">
            <a:avLst/>
          </a:prstGeom>
          <a:noFill/>
        </p:spPr>
        <p:txBody>
          <a:bodyPr wrap="square" rtlCol="0">
            <a:spAutoFit/>
          </a:bodyPr>
          <a:lstStyle/>
          <a:p>
            <a:r>
              <a:rPr lang="en-US" sz="2000" b="1" dirty="0"/>
              <a:t>What conditions must be met before someone can take a policy out on my life?</a:t>
            </a:r>
          </a:p>
          <a:p>
            <a:pPr marL="342900" indent="-342900">
              <a:buFont typeface="Arial" panose="020B0604020202020204" pitchFamily="34" charset="0"/>
              <a:buChar char="•"/>
            </a:pPr>
            <a:r>
              <a:rPr lang="en-US" sz="2000" dirty="0" smtClean="0"/>
              <a:t>Although </a:t>
            </a:r>
            <a:r>
              <a:rPr lang="en-US" sz="2000" dirty="0"/>
              <a:t>there are some exceptions, if it is not a group policy, generally the person whose life is to be insured must:</a:t>
            </a:r>
          </a:p>
          <a:p>
            <a:pPr marL="800100" lvl="1" indent="-342900">
              <a:buFont typeface="Arial" panose="020B0604020202020204" pitchFamily="34" charset="0"/>
              <a:buChar char="•"/>
            </a:pPr>
            <a:r>
              <a:rPr lang="en-US" sz="2000" dirty="0" smtClean="0"/>
              <a:t>be </a:t>
            </a:r>
            <a:r>
              <a:rPr lang="en-US" sz="2000" dirty="0"/>
              <a:t>legally competent to enter a contract; </a:t>
            </a:r>
            <a:r>
              <a:rPr lang="en-US" sz="2000" dirty="0" smtClean="0"/>
              <a:t>and</a:t>
            </a:r>
          </a:p>
          <a:p>
            <a:pPr marL="800100" lvl="1" indent="-342900">
              <a:buFont typeface="Arial" panose="020B0604020202020204" pitchFamily="34" charset="0"/>
              <a:buChar char="•"/>
            </a:pPr>
            <a:r>
              <a:rPr lang="en-US" sz="2000" dirty="0" smtClean="0"/>
              <a:t>apply </a:t>
            </a:r>
            <a:r>
              <a:rPr lang="en-US" sz="2000" dirty="0"/>
              <a:t>for or consent in writing to the policy unless an exception applies.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6781" y="1559858"/>
            <a:ext cx="3994186" cy="3348318"/>
          </a:xfrm>
          <a:prstGeom prst="rect">
            <a:avLst/>
          </a:prstGeom>
        </p:spPr>
      </p:pic>
    </p:spTree>
    <p:extLst>
      <p:ext uri="{BB962C8B-B14F-4D97-AF65-F5344CB8AC3E}">
        <p14:creationId xmlns:p14="http://schemas.microsoft.com/office/powerpoint/2010/main" val="2673121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5987"/>
            <a:ext cx="12192000" cy="646331"/>
          </a:xfrm>
          <a:prstGeom prst="rect">
            <a:avLst/>
          </a:prstGeom>
        </p:spPr>
        <p:txBody>
          <a:bodyPr wrap="square">
            <a:spAutoFit/>
          </a:bodyPr>
          <a:lstStyle/>
          <a:p>
            <a:pPr algn="ctr"/>
            <a:r>
              <a:rPr lang="en-US" sz="3600" b="1" dirty="0">
                <a:latin typeface="Calibri" panose="020F0502020204030204" pitchFamily="34" charset="0"/>
                <a:ea typeface="Cambria" panose="02040503050406030204" pitchFamily="18" charset="0"/>
                <a:cs typeface="Calibri" panose="020F0502020204030204" pitchFamily="34" charset="0"/>
              </a:rPr>
              <a:t>Frequently Asked Questions</a:t>
            </a:r>
          </a:p>
        </p:txBody>
      </p:sp>
      <p:sp>
        <p:nvSpPr>
          <p:cNvPr id="3" name="TextBox 2"/>
          <p:cNvSpPr txBox="1"/>
          <p:nvPr/>
        </p:nvSpPr>
        <p:spPr>
          <a:xfrm>
            <a:off x="1008530" y="1640541"/>
            <a:ext cx="10434917" cy="2862322"/>
          </a:xfrm>
          <a:prstGeom prst="rect">
            <a:avLst/>
          </a:prstGeom>
          <a:noFill/>
        </p:spPr>
        <p:txBody>
          <a:bodyPr wrap="square" rtlCol="0">
            <a:spAutoFit/>
          </a:bodyPr>
          <a:lstStyle/>
          <a:p>
            <a:r>
              <a:rPr lang="en-US" sz="2000" b="1" dirty="0"/>
              <a:t>Who has an insurable interest in my life? </a:t>
            </a:r>
          </a:p>
          <a:p>
            <a:pPr marL="285750" indent="-285750">
              <a:buFont typeface="Arial" panose="020B0604020202020204" pitchFamily="34" charset="0"/>
              <a:buChar char="•"/>
            </a:pPr>
            <a:r>
              <a:rPr lang="en-US" sz="2000" dirty="0" smtClean="0"/>
              <a:t>People </a:t>
            </a:r>
            <a:r>
              <a:rPr lang="en-US" sz="2000" dirty="0"/>
              <a:t>with an “insurable interest” in your life generally includes you and individuals closely related by blood or law to you, such as a spouse or children. But others, such as your employer or business partner might also have an insurable interest</a:t>
            </a:r>
            <a:r>
              <a:rPr lang="en-US" sz="2000" dirty="0" smtClean="0"/>
              <a:t>.</a:t>
            </a:r>
          </a:p>
          <a:p>
            <a:endParaRPr lang="en-US" sz="2000" dirty="0"/>
          </a:p>
          <a:p>
            <a:r>
              <a:rPr lang="en-US" sz="2000" b="1" dirty="0"/>
              <a:t>Must my beneficiary have an insurable interest?</a:t>
            </a:r>
          </a:p>
          <a:p>
            <a:pPr marL="285750" indent="-285750">
              <a:buFont typeface="Arial" panose="020B0604020202020204" pitchFamily="34" charset="0"/>
              <a:buChar char="•"/>
            </a:pPr>
            <a:r>
              <a:rPr lang="en-US" sz="2000" dirty="0" smtClean="0"/>
              <a:t>No</a:t>
            </a:r>
            <a:r>
              <a:rPr lang="en-US" sz="2000" dirty="0"/>
              <a:t>. If you buy a policy on your own life, you become the owner of the policy. As the owner, you can name anyone as beneficiary, including your estate, a family member, a charity, friend, or a stranger.</a:t>
            </a:r>
          </a:p>
        </p:txBody>
      </p:sp>
    </p:spTree>
    <p:extLst>
      <p:ext uri="{BB962C8B-B14F-4D97-AF65-F5344CB8AC3E}">
        <p14:creationId xmlns:p14="http://schemas.microsoft.com/office/powerpoint/2010/main" val="109895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91354"/>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Frequently Asked Questions</a:t>
            </a:r>
          </a:p>
        </p:txBody>
      </p:sp>
      <p:sp>
        <p:nvSpPr>
          <p:cNvPr id="5" name="TextBox 4"/>
          <p:cNvSpPr txBox="1"/>
          <p:nvPr/>
        </p:nvSpPr>
        <p:spPr>
          <a:xfrm>
            <a:off x="1045027" y="1412506"/>
            <a:ext cx="4898574" cy="2246769"/>
          </a:xfrm>
          <a:prstGeom prst="rect">
            <a:avLst/>
          </a:prstGeom>
          <a:noFill/>
        </p:spPr>
        <p:txBody>
          <a:bodyPr wrap="square" rtlCol="0">
            <a:spAutoFit/>
          </a:bodyPr>
          <a:lstStyle/>
          <a:p>
            <a:r>
              <a:rPr lang="en-US" sz="2000" b="1" dirty="0"/>
              <a:t>What about companies that advertise “no physical exam?”</a:t>
            </a:r>
          </a:p>
          <a:p>
            <a:pPr marL="285750" indent="-285750">
              <a:buFont typeface="Arial" panose="020B0604020202020204" pitchFamily="34" charset="0"/>
              <a:buChar char="•"/>
            </a:pPr>
            <a:r>
              <a:rPr lang="en-US" sz="2000" dirty="0" smtClean="0"/>
              <a:t>The </a:t>
            </a:r>
            <a:r>
              <a:rPr lang="en-US" sz="2000" dirty="0"/>
              <a:t>insurance may be more expensive than if the company required a physical. Although there is no physical, you will probably have to answer a few, broad health questions on your application.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2379" y="1412506"/>
            <a:ext cx="4233867" cy="3549242"/>
          </a:xfrm>
          <a:prstGeom prst="rect">
            <a:avLst/>
          </a:prstGeom>
        </p:spPr>
      </p:pic>
    </p:spTree>
    <p:extLst>
      <p:ext uri="{BB962C8B-B14F-4D97-AF65-F5344CB8AC3E}">
        <p14:creationId xmlns:p14="http://schemas.microsoft.com/office/powerpoint/2010/main" val="2329425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74481"/>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Frequently Asked Questions</a:t>
            </a:r>
          </a:p>
        </p:txBody>
      </p:sp>
      <p:sp>
        <p:nvSpPr>
          <p:cNvPr id="3" name="TextBox 2"/>
          <p:cNvSpPr txBox="1"/>
          <p:nvPr/>
        </p:nvSpPr>
        <p:spPr>
          <a:xfrm>
            <a:off x="927848" y="1250576"/>
            <a:ext cx="7718611" cy="3170099"/>
          </a:xfrm>
          <a:prstGeom prst="rect">
            <a:avLst/>
          </a:prstGeom>
          <a:noFill/>
        </p:spPr>
        <p:txBody>
          <a:bodyPr wrap="square" rtlCol="0">
            <a:spAutoFit/>
          </a:bodyPr>
          <a:lstStyle/>
          <a:p>
            <a:r>
              <a:rPr lang="en-US" sz="2000" b="1" dirty="0"/>
              <a:t>Some life insurance ads claim “you can not be turned down.”  What’s the catch?</a:t>
            </a:r>
          </a:p>
          <a:p>
            <a:pPr marL="285750" indent="-285750">
              <a:buFont typeface="Arial" panose="020B0604020202020204" pitchFamily="34" charset="0"/>
              <a:buChar char="•"/>
            </a:pPr>
            <a:r>
              <a:rPr lang="en-US" sz="2000" dirty="0" smtClean="0"/>
              <a:t>Such </a:t>
            </a:r>
            <a:r>
              <a:rPr lang="en-US" sz="2000" dirty="0"/>
              <a:t>ads are referring to “guaranteed issue” policies, where the company asks no health history questions. The company knows it is taking a risk because people with bad health could buy their policies. The company may balance the risk by charging higher premiums or by limiting the amount of insurance you can buy. Sometimes the premiums can be almost as much as the insurance benefit to be paid to the beneficiary. Be sure you clearly understand the policy you are purchasing, and remember to speak with an advisor if you do not.</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7563" r="18331"/>
          <a:stretch/>
        </p:blipFill>
        <p:spPr>
          <a:xfrm>
            <a:off x="8767482" y="1250576"/>
            <a:ext cx="3043782" cy="3980329"/>
          </a:xfrm>
          <a:prstGeom prst="rect">
            <a:avLst/>
          </a:prstGeom>
        </p:spPr>
      </p:pic>
    </p:spTree>
    <p:extLst>
      <p:ext uri="{BB962C8B-B14F-4D97-AF65-F5344CB8AC3E}">
        <p14:creationId xmlns:p14="http://schemas.microsoft.com/office/powerpoint/2010/main" val="2300000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902" y="827315"/>
            <a:ext cx="9039225" cy="646331"/>
          </a:xfrm>
          <a:prstGeom prst="rect">
            <a:avLst/>
          </a:prstGeom>
        </p:spPr>
        <p:txBody>
          <a:bodyPr wrap="square">
            <a:spAutoFit/>
          </a:bodyPr>
          <a:lstStyle/>
          <a:p>
            <a:endParaRPr lang="en-US" dirty="0"/>
          </a:p>
          <a:p>
            <a:endParaRPr lang="en-US" dirty="0"/>
          </a:p>
        </p:txBody>
      </p:sp>
      <p:sp>
        <p:nvSpPr>
          <p:cNvPr id="6" name="Rectangle 5"/>
          <p:cNvSpPr/>
          <p:nvPr/>
        </p:nvSpPr>
        <p:spPr>
          <a:xfrm>
            <a:off x="0" y="382775"/>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Frequently Asked Questions</a:t>
            </a:r>
          </a:p>
        </p:txBody>
      </p:sp>
      <p:sp>
        <p:nvSpPr>
          <p:cNvPr id="5" name="TextBox 4"/>
          <p:cNvSpPr txBox="1"/>
          <p:nvPr/>
        </p:nvSpPr>
        <p:spPr>
          <a:xfrm>
            <a:off x="955902" y="1257709"/>
            <a:ext cx="5526741" cy="2246769"/>
          </a:xfrm>
          <a:prstGeom prst="rect">
            <a:avLst/>
          </a:prstGeom>
          <a:noFill/>
        </p:spPr>
        <p:txBody>
          <a:bodyPr wrap="square" rtlCol="0">
            <a:spAutoFit/>
          </a:bodyPr>
          <a:lstStyle/>
          <a:p>
            <a:r>
              <a:rPr lang="en-US" sz="2000" b="1" dirty="0"/>
              <a:t>Term Life </a:t>
            </a:r>
            <a:r>
              <a:rPr lang="en-US" sz="2000" b="1" dirty="0" smtClean="0"/>
              <a:t>Insurance</a:t>
            </a:r>
          </a:p>
          <a:p>
            <a:endParaRPr lang="en-US" sz="2000" b="1" dirty="0"/>
          </a:p>
          <a:p>
            <a:r>
              <a:rPr lang="en-US" sz="2000" dirty="0"/>
              <a:t>Why is term life insurance often called “temporary” insurance?</a:t>
            </a:r>
          </a:p>
          <a:p>
            <a:pPr marL="285750" indent="-285750">
              <a:buFont typeface="Arial" panose="020B0604020202020204" pitchFamily="34" charset="0"/>
              <a:buChar char="•"/>
            </a:pPr>
            <a:r>
              <a:rPr lang="en-US" sz="2000" dirty="0" smtClean="0"/>
              <a:t>Insurance </a:t>
            </a:r>
            <a:r>
              <a:rPr lang="en-US" sz="2000" dirty="0"/>
              <a:t>producers sometimes refer to term insurance as “temporary” because the policy only lasts for a specific period.</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3338" y="1358362"/>
            <a:ext cx="3897691" cy="3267426"/>
          </a:xfrm>
          <a:prstGeom prst="rect">
            <a:avLst/>
          </a:prstGeom>
        </p:spPr>
      </p:pic>
    </p:spTree>
    <p:extLst>
      <p:ext uri="{BB962C8B-B14F-4D97-AF65-F5344CB8AC3E}">
        <p14:creationId xmlns:p14="http://schemas.microsoft.com/office/powerpoint/2010/main" val="4148160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902" y="827315"/>
            <a:ext cx="9039225" cy="646331"/>
          </a:xfrm>
          <a:prstGeom prst="rect">
            <a:avLst/>
          </a:prstGeom>
        </p:spPr>
        <p:txBody>
          <a:bodyPr wrap="square">
            <a:spAutoFit/>
          </a:bodyPr>
          <a:lstStyle/>
          <a:p>
            <a:endParaRPr lang="en-US" dirty="0"/>
          </a:p>
          <a:p>
            <a:endParaRPr lang="en-US" dirty="0"/>
          </a:p>
        </p:txBody>
      </p:sp>
      <p:sp>
        <p:nvSpPr>
          <p:cNvPr id="6" name="Rectangle 5"/>
          <p:cNvSpPr/>
          <p:nvPr/>
        </p:nvSpPr>
        <p:spPr>
          <a:xfrm>
            <a:off x="0" y="382775"/>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Frequently Asked Questions</a:t>
            </a:r>
          </a:p>
        </p:txBody>
      </p:sp>
      <p:sp>
        <p:nvSpPr>
          <p:cNvPr id="5" name="TextBox 4"/>
          <p:cNvSpPr txBox="1"/>
          <p:nvPr/>
        </p:nvSpPr>
        <p:spPr>
          <a:xfrm>
            <a:off x="955902" y="1433305"/>
            <a:ext cx="5832150" cy="2246769"/>
          </a:xfrm>
          <a:prstGeom prst="rect">
            <a:avLst/>
          </a:prstGeom>
          <a:noFill/>
        </p:spPr>
        <p:txBody>
          <a:bodyPr wrap="square" rtlCol="0">
            <a:spAutoFit/>
          </a:bodyPr>
          <a:lstStyle/>
          <a:p>
            <a:r>
              <a:rPr lang="en-US" sz="2000" b="1" dirty="0"/>
              <a:t>Term Life </a:t>
            </a:r>
            <a:r>
              <a:rPr lang="en-US" sz="2000" b="1" dirty="0" smtClean="0"/>
              <a:t>Insurance</a:t>
            </a:r>
          </a:p>
          <a:p>
            <a:endParaRPr lang="en-US" sz="2000" b="1" dirty="0"/>
          </a:p>
          <a:p>
            <a:r>
              <a:rPr lang="en-US" sz="2000" dirty="0"/>
              <a:t>What do I get when I buy term life insurance?</a:t>
            </a:r>
          </a:p>
          <a:p>
            <a:pPr marL="285750" indent="-285750">
              <a:buFont typeface="Arial" panose="020B0604020202020204" pitchFamily="34" charset="0"/>
              <a:buChar char="•"/>
            </a:pPr>
            <a:r>
              <a:rPr lang="en-US" sz="2000" dirty="0" smtClean="0"/>
              <a:t>You </a:t>
            </a:r>
            <a:r>
              <a:rPr lang="en-US" sz="2000" dirty="0"/>
              <a:t>have bought and received the company’s guarantee that if you die during the term of the policy, it will pay a death benefit to your beneficiary.</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r="25563"/>
          <a:stretch/>
        </p:blipFill>
        <p:spPr>
          <a:xfrm>
            <a:off x="7607741" y="1433305"/>
            <a:ext cx="3343288" cy="3765176"/>
          </a:xfrm>
          <a:prstGeom prst="rect">
            <a:avLst/>
          </a:prstGeom>
        </p:spPr>
      </p:pic>
    </p:spTree>
    <p:extLst>
      <p:ext uri="{BB962C8B-B14F-4D97-AF65-F5344CB8AC3E}">
        <p14:creationId xmlns:p14="http://schemas.microsoft.com/office/powerpoint/2010/main" val="2765339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902" y="827315"/>
            <a:ext cx="9039225" cy="646331"/>
          </a:xfrm>
          <a:prstGeom prst="rect">
            <a:avLst/>
          </a:prstGeom>
        </p:spPr>
        <p:txBody>
          <a:bodyPr wrap="square">
            <a:spAutoFit/>
          </a:bodyPr>
          <a:lstStyle/>
          <a:p>
            <a:endParaRPr lang="en-US" dirty="0"/>
          </a:p>
          <a:p>
            <a:endParaRPr lang="en-US" dirty="0"/>
          </a:p>
        </p:txBody>
      </p:sp>
      <p:sp>
        <p:nvSpPr>
          <p:cNvPr id="6" name="Rectangle 5"/>
          <p:cNvSpPr/>
          <p:nvPr/>
        </p:nvSpPr>
        <p:spPr>
          <a:xfrm>
            <a:off x="0" y="382775"/>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Frequently Asked Questions</a:t>
            </a:r>
          </a:p>
        </p:txBody>
      </p:sp>
      <p:sp>
        <p:nvSpPr>
          <p:cNvPr id="5" name="TextBox 4"/>
          <p:cNvSpPr txBox="1"/>
          <p:nvPr/>
        </p:nvSpPr>
        <p:spPr>
          <a:xfrm>
            <a:off x="705683" y="1446752"/>
            <a:ext cx="4769831" cy="1631216"/>
          </a:xfrm>
          <a:prstGeom prst="rect">
            <a:avLst/>
          </a:prstGeom>
          <a:noFill/>
        </p:spPr>
        <p:txBody>
          <a:bodyPr wrap="square" rtlCol="0">
            <a:spAutoFit/>
          </a:bodyPr>
          <a:lstStyle/>
          <a:p>
            <a:r>
              <a:rPr lang="en-US" sz="2000" b="1" dirty="0"/>
              <a:t>Term Life </a:t>
            </a:r>
            <a:r>
              <a:rPr lang="en-US" sz="2000" b="1" dirty="0" smtClean="0"/>
              <a:t>Insurance</a:t>
            </a:r>
          </a:p>
          <a:p>
            <a:endParaRPr lang="en-US" sz="2000" b="1" dirty="0"/>
          </a:p>
          <a:p>
            <a:r>
              <a:rPr lang="en-US" sz="2000" dirty="0"/>
              <a:t>Do I get any benefit if I don’t die during the term of my policy?</a:t>
            </a:r>
          </a:p>
          <a:p>
            <a:pPr marL="342900" indent="-342900">
              <a:buFont typeface="Arial" panose="020B0604020202020204" pitchFamily="34" charset="0"/>
              <a:buChar char="•"/>
            </a:pPr>
            <a:r>
              <a:rPr lang="en-US" sz="2000" dirty="0" smtClean="0"/>
              <a:t>The </a:t>
            </a:r>
            <a:r>
              <a:rPr lang="en-US" sz="2000" dirty="0"/>
              <a:t>policy </a:t>
            </a:r>
            <a:r>
              <a:rPr lang="en-US" sz="2000" b="1" dirty="0"/>
              <a:t>will not pay any benefits</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b="21569"/>
          <a:stretch/>
        </p:blipFill>
        <p:spPr>
          <a:xfrm>
            <a:off x="6201051" y="1473646"/>
            <a:ext cx="5376867" cy="3535229"/>
          </a:xfrm>
          <a:prstGeom prst="rect">
            <a:avLst/>
          </a:prstGeom>
        </p:spPr>
      </p:pic>
    </p:spTree>
    <p:extLst>
      <p:ext uri="{BB962C8B-B14F-4D97-AF65-F5344CB8AC3E}">
        <p14:creationId xmlns:p14="http://schemas.microsoft.com/office/powerpoint/2010/main" val="3984244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p:cNvSpPr txBox="1">
            <a:spLocks noChangeArrowheads="1"/>
          </p:cNvSpPr>
          <p:nvPr/>
        </p:nvSpPr>
        <p:spPr bwMode="auto">
          <a:xfrm>
            <a:off x="2084852" y="1103313"/>
            <a:ext cx="86248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38"/>
              </a:spcBef>
              <a:buClr>
                <a:srgbClr val="E7E6E6"/>
              </a:buClr>
              <a:buSzPts val="2400"/>
            </a:pPr>
            <a:r>
              <a:rPr lang="en-US" altLang="en-US" sz="2800" dirty="0">
                <a:solidFill>
                  <a:srgbClr val="000000"/>
                </a:solidFill>
                <a:ea typeface="Cambria" panose="02040503050406030204" pitchFamily="18" charset="0"/>
                <a:cs typeface="Calibri" panose="020F0502020204030204" pitchFamily="34" charset="0"/>
                <a:sym typeface="Arial" panose="020B0604020202020204" pitchFamily="34" charset="0"/>
              </a:rPr>
              <a:t>This presentation does not provide legal advice.  You should discuss specific questions with your trusted financial advisor or insurance producer.</a:t>
            </a:r>
          </a:p>
        </p:txBody>
      </p:sp>
      <p:pic>
        <p:nvPicPr>
          <p:cNvPr id="409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5167" y="3204839"/>
            <a:ext cx="3404258" cy="243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9F8AC840-4D39-4984-AB24-E65838069C17}" type="slidenum">
              <a:rPr lang="en-US"/>
              <a:pPr>
                <a:defRPr/>
              </a:pPr>
              <a:t>2</a:t>
            </a:fld>
            <a:endParaRPr lang="en-US" dirty="0"/>
          </a:p>
        </p:txBody>
      </p:sp>
    </p:spTree>
    <p:extLst>
      <p:ext uri="{BB962C8B-B14F-4D97-AF65-F5344CB8AC3E}">
        <p14:creationId xmlns:p14="http://schemas.microsoft.com/office/powerpoint/2010/main" val="712998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xes | My Fab Fina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9570" y="1465925"/>
            <a:ext cx="4576508" cy="2635428"/>
          </a:xfrm>
          <a:prstGeom prst="rect">
            <a:avLst/>
          </a:prstGeom>
        </p:spPr>
      </p:pic>
      <p:sp>
        <p:nvSpPr>
          <p:cNvPr id="3" name="Rectangle 2"/>
          <p:cNvSpPr/>
          <p:nvPr/>
        </p:nvSpPr>
        <p:spPr>
          <a:xfrm>
            <a:off x="0" y="367950"/>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Shopping Tips</a:t>
            </a:r>
          </a:p>
        </p:txBody>
      </p:sp>
      <p:sp>
        <p:nvSpPr>
          <p:cNvPr id="5" name="TextBox 4"/>
          <p:cNvSpPr txBox="1"/>
          <p:nvPr/>
        </p:nvSpPr>
        <p:spPr>
          <a:xfrm>
            <a:off x="1017494" y="1272935"/>
            <a:ext cx="5154706" cy="2862322"/>
          </a:xfrm>
          <a:prstGeom prst="rect">
            <a:avLst/>
          </a:prstGeom>
          <a:noFill/>
        </p:spPr>
        <p:txBody>
          <a:bodyPr wrap="square" rtlCol="0">
            <a:spAutoFit/>
          </a:bodyPr>
          <a:lstStyle/>
          <a:p>
            <a:r>
              <a:rPr lang="en-US" sz="2000" dirty="0"/>
              <a:t>Factors you may want to consider when </a:t>
            </a:r>
            <a:r>
              <a:rPr lang="en-US" sz="2000" b="1" dirty="0"/>
              <a:t>shopping for a </a:t>
            </a:r>
            <a:r>
              <a:rPr lang="en-US" sz="2000" b="1" dirty="0" smtClean="0"/>
              <a:t>policy:</a:t>
            </a:r>
          </a:p>
          <a:p>
            <a:pPr marL="285750" indent="-285750">
              <a:buFont typeface="Arial" panose="020B0604020202020204" pitchFamily="34" charset="0"/>
              <a:buChar char="•"/>
            </a:pPr>
            <a:r>
              <a:rPr lang="en-US" sz="2000" dirty="0" smtClean="0"/>
              <a:t>Determine </a:t>
            </a:r>
            <a:r>
              <a:rPr lang="en-US" sz="2000" dirty="0"/>
              <a:t>what you want the life insurance to </a:t>
            </a:r>
            <a:r>
              <a:rPr lang="en-US" sz="2000" dirty="0" smtClean="0"/>
              <a:t>do:</a:t>
            </a:r>
          </a:p>
          <a:p>
            <a:pPr marL="742950" lvl="1" indent="-285750">
              <a:buFont typeface="Arial" panose="020B0604020202020204" pitchFamily="34" charset="0"/>
              <a:buChar char="•"/>
            </a:pPr>
            <a:r>
              <a:rPr lang="en-US" sz="2000" dirty="0" smtClean="0"/>
              <a:t>Is </a:t>
            </a:r>
            <a:r>
              <a:rPr lang="en-US" sz="2000" dirty="0"/>
              <a:t>it to pay burial expenses? </a:t>
            </a:r>
            <a:endParaRPr lang="en-US" sz="2000" dirty="0" smtClean="0"/>
          </a:p>
          <a:p>
            <a:pPr marL="742950" lvl="1" indent="-285750">
              <a:buFont typeface="Arial" panose="020B0604020202020204" pitchFamily="34" charset="0"/>
              <a:buChar char="•"/>
            </a:pPr>
            <a:r>
              <a:rPr lang="en-US" sz="2000" dirty="0" smtClean="0"/>
              <a:t>Will </a:t>
            </a:r>
            <a:r>
              <a:rPr lang="en-US" sz="2000" dirty="0"/>
              <a:t>the death benefit be used to offset the income you previously provided? </a:t>
            </a:r>
            <a:endParaRPr lang="en-US" sz="2000" dirty="0" smtClean="0"/>
          </a:p>
          <a:p>
            <a:pPr marL="742950" lvl="1" indent="-285750">
              <a:buFont typeface="Arial" panose="020B0604020202020204" pitchFamily="34" charset="0"/>
              <a:buChar char="•"/>
            </a:pPr>
            <a:r>
              <a:rPr lang="en-US" sz="2000" dirty="0" smtClean="0"/>
              <a:t>How </a:t>
            </a:r>
            <a:r>
              <a:rPr lang="en-US" sz="2000" dirty="0"/>
              <a:t>much coverage will you need?</a:t>
            </a:r>
          </a:p>
          <a:p>
            <a:pPr marL="285750" indent="-285750">
              <a:buFont typeface="Arial" panose="020B0604020202020204" pitchFamily="34" charset="0"/>
              <a:buChar char="•"/>
            </a:pPr>
            <a:r>
              <a:rPr lang="en-US" sz="2000" dirty="0" smtClean="0"/>
              <a:t>How </a:t>
            </a:r>
            <a:r>
              <a:rPr lang="en-US" sz="2000" dirty="0"/>
              <a:t>much can you afford?</a:t>
            </a:r>
          </a:p>
        </p:txBody>
      </p:sp>
    </p:spTree>
    <p:extLst>
      <p:ext uri="{BB962C8B-B14F-4D97-AF65-F5344CB8AC3E}">
        <p14:creationId xmlns:p14="http://schemas.microsoft.com/office/powerpoint/2010/main" val="3606795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1712"/>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Shopping Tips</a:t>
            </a:r>
          </a:p>
        </p:txBody>
      </p:sp>
      <p:sp>
        <p:nvSpPr>
          <p:cNvPr id="5" name="TextBox 4"/>
          <p:cNvSpPr txBox="1"/>
          <p:nvPr/>
        </p:nvSpPr>
        <p:spPr>
          <a:xfrm>
            <a:off x="1089212" y="1426115"/>
            <a:ext cx="5472953" cy="3139321"/>
          </a:xfrm>
          <a:prstGeom prst="rect">
            <a:avLst/>
          </a:prstGeom>
          <a:noFill/>
        </p:spPr>
        <p:txBody>
          <a:bodyPr wrap="square" rtlCol="0">
            <a:spAutoFit/>
          </a:bodyPr>
          <a:lstStyle/>
          <a:p>
            <a:r>
              <a:rPr lang="en-US" sz="2000" dirty="0"/>
              <a:t>Factors you may want to consider when </a:t>
            </a:r>
            <a:r>
              <a:rPr lang="en-US" sz="2000" b="1" dirty="0"/>
              <a:t>shopping for a </a:t>
            </a:r>
            <a:r>
              <a:rPr lang="en-US" sz="2000" b="1" dirty="0" smtClean="0"/>
              <a:t>policy</a:t>
            </a:r>
            <a:r>
              <a:rPr lang="en-US" sz="2000" dirty="0" smtClean="0"/>
              <a:t>:</a:t>
            </a:r>
          </a:p>
          <a:p>
            <a:pPr marL="285750" indent="-285750">
              <a:buFont typeface="Arial" panose="020B0604020202020204" pitchFamily="34" charset="0"/>
              <a:buChar char="•"/>
            </a:pPr>
            <a:r>
              <a:rPr lang="en-US" sz="2000" dirty="0" smtClean="0"/>
              <a:t>Is </a:t>
            </a:r>
            <a:r>
              <a:rPr lang="en-US" sz="2000" dirty="0"/>
              <a:t>it possible the premium will increase, and if so, will you be able to afford it in the </a:t>
            </a:r>
            <a:r>
              <a:rPr lang="en-US" sz="2000" dirty="0" smtClean="0"/>
              <a:t>future?</a:t>
            </a:r>
          </a:p>
          <a:p>
            <a:pPr marL="285750" indent="-285750">
              <a:buFont typeface="Arial" panose="020B0604020202020204" pitchFamily="34" charset="0"/>
              <a:buChar char="•"/>
            </a:pPr>
            <a:r>
              <a:rPr lang="en-US" sz="2000" dirty="0" smtClean="0"/>
              <a:t>Does </a:t>
            </a:r>
            <a:r>
              <a:rPr lang="en-US" sz="2000" dirty="0"/>
              <a:t>this policy require medical underwriting?  This may include answering a series of health-related questions and may include a medical </a:t>
            </a:r>
            <a:r>
              <a:rPr lang="en-US" sz="2000" dirty="0" smtClean="0"/>
              <a:t>exam.</a:t>
            </a:r>
          </a:p>
          <a:p>
            <a:pPr marL="285750" indent="-285750">
              <a:buFont typeface="Arial" panose="020B0604020202020204" pitchFamily="34" charset="0"/>
              <a:buChar char="•"/>
            </a:pPr>
            <a:r>
              <a:rPr lang="en-US" sz="2000" dirty="0" smtClean="0"/>
              <a:t>Does </a:t>
            </a:r>
            <a:r>
              <a:rPr lang="en-US" sz="2000" dirty="0"/>
              <a:t>the policy include a waiting period?</a:t>
            </a:r>
          </a:p>
          <a:p>
            <a:r>
              <a:rPr lang="en-US" dirty="0"/>
              <a:t>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11176"/>
          <a:stretch/>
        </p:blipFill>
        <p:spPr>
          <a:xfrm>
            <a:off x="7207624" y="1426115"/>
            <a:ext cx="4100240" cy="3053063"/>
          </a:xfrm>
          <a:prstGeom prst="rect">
            <a:avLst/>
          </a:prstGeom>
        </p:spPr>
      </p:pic>
    </p:spTree>
    <p:extLst>
      <p:ext uri="{BB962C8B-B14F-4D97-AF65-F5344CB8AC3E}">
        <p14:creationId xmlns:p14="http://schemas.microsoft.com/office/powerpoint/2010/main" val="3989729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6547"/>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Shopping Tips</a:t>
            </a:r>
          </a:p>
        </p:txBody>
      </p:sp>
      <p:sp>
        <p:nvSpPr>
          <p:cNvPr id="5" name="TextBox 4"/>
          <p:cNvSpPr txBox="1"/>
          <p:nvPr/>
        </p:nvSpPr>
        <p:spPr>
          <a:xfrm>
            <a:off x="1021977" y="1298182"/>
            <a:ext cx="5620870" cy="3108543"/>
          </a:xfrm>
          <a:prstGeom prst="rect">
            <a:avLst/>
          </a:prstGeom>
          <a:noFill/>
        </p:spPr>
        <p:txBody>
          <a:bodyPr wrap="square" rtlCol="0">
            <a:spAutoFit/>
          </a:bodyPr>
          <a:lstStyle/>
          <a:p>
            <a:r>
              <a:rPr lang="en-US" sz="2000" dirty="0"/>
              <a:t>Factors you may want to consider when </a:t>
            </a:r>
            <a:r>
              <a:rPr lang="en-US" sz="2000" b="1" dirty="0"/>
              <a:t>shopping for a </a:t>
            </a:r>
            <a:r>
              <a:rPr lang="en-US" sz="2000" b="1" dirty="0" smtClean="0"/>
              <a:t>policy:</a:t>
            </a:r>
          </a:p>
          <a:p>
            <a:pPr marL="285750" indent="-285750">
              <a:buFont typeface="Arial" panose="020B0604020202020204" pitchFamily="34" charset="0"/>
              <a:buChar char="•"/>
            </a:pPr>
            <a:r>
              <a:rPr lang="en-US" sz="2000" dirty="0" smtClean="0"/>
              <a:t>Are </a:t>
            </a:r>
            <a:r>
              <a:rPr lang="en-US" sz="2000" dirty="0"/>
              <a:t>you considering canceling an existing policy? Make sure you understand the consequences of canceling your current </a:t>
            </a:r>
            <a:r>
              <a:rPr lang="en-US" sz="2000" dirty="0" smtClean="0"/>
              <a:t>policy.</a:t>
            </a:r>
          </a:p>
          <a:p>
            <a:pPr marL="285750" indent="-285750">
              <a:buFont typeface="Arial" panose="020B0604020202020204" pitchFamily="34" charset="0"/>
              <a:buChar char="•"/>
            </a:pPr>
            <a:r>
              <a:rPr lang="en-US" sz="2000" dirty="0" smtClean="0"/>
              <a:t>Understand </a:t>
            </a:r>
            <a:r>
              <a:rPr lang="en-US" sz="2000" dirty="0"/>
              <a:t>the policy you are purchasing.  Talk to a trusted family member or professional if you are unsure if the policy makes sense for you.</a:t>
            </a:r>
          </a:p>
          <a:p>
            <a:r>
              <a:rPr lang="en-US" dirty="0"/>
              <a:t>	</a:t>
            </a:r>
          </a:p>
          <a:p>
            <a:r>
              <a:rPr lang="en-US" dirty="0"/>
              <a:t>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20980"/>
          <a:stretch/>
        </p:blipFill>
        <p:spPr>
          <a:xfrm>
            <a:off x="6642847" y="1298182"/>
            <a:ext cx="4919667" cy="3258884"/>
          </a:xfrm>
          <a:prstGeom prst="rect">
            <a:avLst/>
          </a:prstGeom>
        </p:spPr>
      </p:pic>
    </p:spTree>
    <p:extLst>
      <p:ext uri="{BB962C8B-B14F-4D97-AF65-F5344CB8AC3E}">
        <p14:creationId xmlns:p14="http://schemas.microsoft.com/office/powerpoint/2010/main" val="299008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8906"/>
            <a:ext cx="12192000" cy="646331"/>
          </a:xfrm>
          <a:prstGeom prst="rect">
            <a:avLst/>
          </a:prstGeom>
        </p:spPr>
        <p:txBody>
          <a:bodyPr wrap="square">
            <a:spAutoFit/>
          </a:bodyPr>
          <a:lstStyle/>
          <a:p>
            <a:pPr algn="ctr"/>
            <a:r>
              <a:rPr lang="en-US" sz="3600" b="1" dirty="0">
                <a:latin typeface="Calibri" panose="020F0502020204030204" pitchFamily="34" charset="0"/>
                <a:ea typeface="Cambria" panose="02040503050406030204" pitchFamily="18" charset="0"/>
                <a:cs typeface="Calibri" panose="020F0502020204030204" pitchFamily="34" charset="0"/>
              </a:rPr>
              <a:t>Shopping Tips</a:t>
            </a:r>
          </a:p>
        </p:txBody>
      </p:sp>
      <p:sp>
        <p:nvSpPr>
          <p:cNvPr id="3" name="TextBox 2"/>
          <p:cNvSpPr txBox="1"/>
          <p:nvPr/>
        </p:nvSpPr>
        <p:spPr>
          <a:xfrm>
            <a:off x="954741" y="1385047"/>
            <a:ext cx="5851008" cy="1938992"/>
          </a:xfrm>
          <a:prstGeom prst="rect">
            <a:avLst/>
          </a:prstGeom>
          <a:noFill/>
        </p:spPr>
        <p:txBody>
          <a:bodyPr wrap="square" rtlCol="0">
            <a:spAutoFit/>
          </a:bodyPr>
          <a:lstStyle/>
          <a:p>
            <a:r>
              <a:rPr lang="en-US" sz="2000" dirty="0"/>
              <a:t>Once you have purchased your policy, place a current copy of your policy with your will or estate paperwork in a safe place where your family or beneficiaries will look for it and have access. And most importantly, make sure your loved ones know where they can find the policy. </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t="8524"/>
          <a:stretch/>
        </p:blipFill>
        <p:spPr>
          <a:xfrm>
            <a:off x="7075110" y="1385047"/>
            <a:ext cx="4516256" cy="3463239"/>
          </a:xfrm>
          <a:prstGeom prst="rect">
            <a:avLst/>
          </a:prstGeom>
        </p:spPr>
      </p:pic>
    </p:spTree>
    <p:extLst>
      <p:ext uri="{BB962C8B-B14F-4D97-AF65-F5344CB8AC3E}">
        <p14:creationId xmlns:p14="http://schemas.microsoft.com/office/powerpoint/2010/main" val="3902647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45216"/>
            <a:ext cx="12192000" cy="646331"/>
          </a:xfrm>
          <a:prstGeom prst="rect">
            <a:avLst/>
          </a:prstGeom>
          <a:noFill/>
        </p:spPr>
        <p:txBody>
          <a:bodyPr wrap="square" rtlCol="0">
            <a:spAutoFit/>
          </a:bodyPr>
          <a:lstStyle/>
          <a:p>
            <a:pPr algn="ctr"/>
            <a:r>
              <a:rPr lang="en-US" sz="3600" b="1" dirty="0" smtClean="0">
                <a:latin typeface="Calibri" panose="020F0502020204030204" pitchFamily="34" charset="0"/>
                <a:cs typeface="Calibri" panose="020F0502020204030204" pitchFamily="34" charset="0"/>
              </a:rPr>
              <a:t>Insurance Fraud</a:t>
            </a:r>
            <a:endParaRPr lang="en-US" sz="3600" b="1" dirty="0">
              <a:latin typeface="Calibri" panose="020F0502020204030204" pitchFamily="34" charset="0"/>
              <a:cs typeface="Calibri" panose="020F0502020204030204" pitchFamily="34" charset="0"/>
            </a:endParaRPr>
          </a:p>
        </p:txBody>
      </p:sp>
      <p:sp>
        <p:nvSpPr>
          <p:cNvPr id="4" name="Rectangle 3"/>
          <p:cNvSpPr/>
          <p:nvPr/>
        </p:nvSpPr>
        <p:spPr>
          <a:xfrm>
            <a:off x="908899" y="1244094"/>
            <a:ext cx="6002889" cy="3170099"/>
          </a:xfrm>
          <a:prstGeom prst="rect">
            <a:avLst/>
          </a:prstGeom>
        </p:spPr>
        <p:txBody>
          <a:bodyPr wrap="square">
            <a:spAutoFit/>
          </a:bodyPr>
          <a:lstStyle/>
          <a:p>
            <a:r>
              <a:rPr lang="en-US" sz="2000" dirty="0" smtClean="0">
                <a:latin typeface="Calibri" panose="020F0502020204030204" pitchFamily="34" charset="0"/>
                <a:ea typeface="Cambria" panose="02040503050406030204" pitchFamily="18" charset="0"/>
              </a:rPr>
              <a:t>Older Adults </a:t>
            </a:r>
            <a:r>
              <a:rPr lang="en-US" sz="2000" dirty="0">
                <a:latin typeface="Calibri" panose="020F0502020204030204" pitchFamily="34" charset="0"/>
                <a:ea typeface="Cambria" panose="02040503050406030204" pitchFamily="18" charset="0"/>
              </a:rPr>
              <a:t>are often targets of insurance fraud</a:t>
            </a:r>
            <a:r>
              <a:rPr lang="en-US" sz="2000" dirty="0" smtClean="0">
                <a:latin typeface="Calibri" panose="020F0502020204030204" pitchFamily="34" charset="0"/>
                <a:ea typeface="Cambria" panose="02040503050406030204" pitchFamily="18" charset="0"/>
              </a:rPr>
              <a:t>, particularly </a:t>
            </a:r>
            <a:r>
              <a:rPr lang="en-US" sz="2000" dirty="0">
                <a:latin typeface="Calibri" panose="020F0502020204030204" pitchFamily="34" charset="0"/>
                <a:ea typeface="Cambria" panose="02040503050406030204" pitchFamily="18" charset="0"/>
              </a:rPr>
              <a:t>in regard to </a:t>
            </a:r>
            <a:r>
              <a:rPr lang="en-US" sz="2000" dirty="0" smtClean="0">
                <a:latin typeface="Calibri" panose="020F0502020204030204" pitchFamily="34" charset="0"/>
                <a:ea typeface="Cambria" panose="02040503050406030204" pitchFamily="18" charset="0"/>
              </a:rPr>
              <a:t>life and </a:t>
            </a:r>
            <a:r>
              <a:rPr lang="en-US" sz="2000" dirty="0">
                <a:latin typeface="Calibri" panose="020F0502020204030204" pitchFamily="34" charset="0"/>
                <a:ea typeface="Cambria" panose="02040503050406030204" pitchFamily="18" charset="0"/>
              </a:rPr>
              <a:t>health insurance.</a:t>
            </a:r>
          </a:p>
          <a:p>
            <a:endParaRPr lang="en-US" sz="2000" dirty="0">
              <a:latin typeface="Calibri" panose="020F0502020204030204" pitchFamily="34" charset="0"/>
              <a:ea typeface="Cambria" panose="02040503050406030204" pitchFamily="18" charset="0"/>
            </a:endParaRPr>
          </a:p>
          <a:p>
            <a:r>
              <a:rPr lang="en-US" sz="2000" b="1" dirty="0">
                <a:latin typeface="Calibri" panose="020F0502020204030204" pitchFamily="34" charset="0"/>
                <a:ea typeface="Cambria" panose="02040503050406030204" pitchFamily="18" charset="0"/>
              </a:rPr>
              <a:t>Be wary </a:t>
            </a:r>
            <a:r>
              <a:rPr lang="en-US" sz="2000" dirty="0">
                <a:latin typeface="Calibri" panose="020F0502020204030204" pitchFamily="34" charset="0"/>
                <a:ea typeface="Cambria" panose="02040503050406030204" pitchFamily="18" charset="0"/>
              </a:rPr>
              <a:t>of a salesperson or telephone caller who</a:t>
            </a:r>
            <a:r>
              <a:rPr lang="en-US" sz="2000" dirty="0" smtClean="0">
                <a:latin typeface="Calibri" panose="020F0502020204030204" pitchFamily="34" charset="0"/>
                <a:ea typeface="Cambria" panose="02040503050406030204" pitchFamily="18" charset="0"/>
              </a:rPr>
              <a:t>:</a:t>
            </a:r>
            <a:endParaRPr lang="en-US" sz="2000" dirty="0">
              <a:latin typeface="Calibri" panose="020F0502020204030204" pitchFamily="34" charset="0"/>
              <a:ea typeface="Cambria" panose="02040503050406030204" pitchFamily="18" charset="0"/>
            </a:endParaRPr>
          </a:p>
          <a:p>
            <a:pPr marL="342900" indent="-342900">
              <a:buFont typeface="Arial" panose="020B0604020202020204" pitchFamily="34" charset="0"/>
              <a:buChar char="•"/>
            </a:pPr>
            <a:r>
              <a:rPr lang="en-US" sz="2000" dirty="0">
                <a:latin typeface="Calibri" panose="020F0502020204030204" pitchFamily="34" charset="0"/>
                <a:ea typeface="Cambria" panose="02040503050406030204" pitchFamily="18" charset="0"/>
              </a:rPr>
              <a:t>Contacts you unsolicited.  The salesperson probably has obtained your information through a mailing list. </a:t>
            </a:r>
          </a:p>
          <a:p>
            <a:pPr marL="342900" indent="-342900">
              <a:buFont typeface="Arial" panose="020B0604020202020204" pitchFamily="34" charset="0"/>
              <a:buChar char="•"/>
            </a:pPr>
            <a:r>
              <a:rPr lang="en-US" sz="2000" dirty="0">
                <a:latin typeface="Calibri" panose="020F0502020204030204" pitchFamily="34" charset="0"/>
                <a:ea typeface="Cambria" panose="02040503050406030204" pitchFamily="18" charset="0"/>
              </a:rPr>
              <a:t>Uses high-pressure tactics.  Common tactics include offering a “last-chance deal,”  or “limited offer” or attempting to pressure you to sign forms without reviewing them.</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6057" b="20980"/>
          <a:stretch/>
        </p:blipFill>
        <p:spPr>
          <a:xfrm>
            <a:off x="7261412" y="1392011"/>
            <a:ext cx="4760259" cy="3356629"/>
          </a:xfrm>
          <a:prstGeom prst="rect">
            <a:avLst/>
          </a:prstGeom>
        </p:spPr>
      </p:pic>
    </p:spTree>
    <p:extLst>
      <p:ext uri="{BB962C8B-B14F-4D97-AF65-F5344CB8AC3E}">
        <p14:creationId xmlns:p14="http://schemas.microsoft.com/office/powerpoint/2010/main" val="3235835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14545"/>
            <a:ext cx="12192000" cy="646331"/>
          </a:xfrm>
          <a:prstGeom prst="rect">
            <a:avLst/>
          </a:prstGeom>
          <a:noFill/>
        </p:spPr>
        <p:txBody>
          <a:bodyPr wrap="square" rtlCol="0">
            <a:spAutoFit/>
          </a:bodyPr>
          <a:lstStyle/>
          <a:p>
            <a:pPr algn="ctr"/>
            <a:r>
              <a:rPr lang="en-US" sz="3600" b="1" dirty="0" smtClean="0">
                <a:latin typeface="Calibri" panose="020F0502020204030204" pitchFamily="34" charset="0"/>
                <a:cs typeface="Calibri" panose="020F0502020204030204" pitchFamily="34" charset="0"/>
              </a:rPr>
              <a:t>Insurance Fraud</a:t>
            </a:r>
            <a:endParaRPr lang="en-US" sz="3600" b="1" dirty="0">
              <a:latin typeface="Calibri" panose="020F0502020204030204" pitchFamily="34" charset="0"/>
              <a:cs typeface="Calibri" panose="020F0502020204030204" pitchFamily="34" charset="0"/>
            </a:endParaRPr>
          </a:p>
        </p:txBody>
      </p:sp>
      <p:sp>
        <p:nvSpPr>
          <p:cNvPr id="4" name="Rectangle 3"/>
          <p:cNvSpPr/>
          <p:nvPr/>
        </p:nvSpPr>
        <p:spPr>
          <a:xfrm>
            <a:off x="681925" y="1343264"/>
            <a:ext cx="10936334" cy="2923877"/>
          </a:xfrm>
          <a:prstGeom prst="rect">
            <a:avLst/>
          </a:prstGeom>
        </p:spPr>
        <p:txBody>
          <a:bodyPr wrap="square">
            <a:spAutoFit/>
          </a:bodyPr>
          <a:lstStyle/>
          <a:p>
            <a:r>
              <a:rPr lang="en-US" sz="2000" dirty="0" smtClean="0">
                <a:latin typeface="Calibri" panose="020F0502020204030204" pitchFamily="34" charset="0"/>
                <a:ea typeface="Cambria" panose="02040503050406030204" pitchFamily="18" charset="0"/>
              </a:rPr>
              <a:t>Older Adults </a:t>
            </a:r>
            <a:r>
              <a:rPr lang="en-US" sz="2000" dirty="0">
                <a:latin typeface="Calibri" panose="020F0502020204030204" pitchFamily="34" charset="0"/>
                <a:ea typeface="Cambria" panose="02040503050406030204" pitchFamily="18" charset="0"/>
              </a:rPr>
              <a:t>are often </a:t>
            </a:r>
            <a:r>
              <a:rPr lang="en-US" sz="2000" b="1" dirty="0">
                <a:latin typeface="Calibri" panose="020F0502020204030204" pitchFamily="34" charset="0"/>
                <a:ea typeface="Cambria" panose="02040503050406030204" pitchFamily="18" charset="0"/>
              </a:rPr>
              <a:t>targets of insurance fraud</a:t>
            </a:r>
            <a:r>
              <a:rPr lang="en-US" sz="2000" dirty="0" smtClean="0">
                <a:latin typeface="Calibri" panose="020F0502020204030204" pitchFamily="34" charset="0"/>
                <a:ea typeface="Cambria" panose="02040503050406030204" pitchFamily="18" charset="0"/>
              </a:rPr>
              <a:t>, particularly </a:t>
            </a:r>
            <a:r>
              <a:rPr lang="en-US" sz="2000" dirty="0">
                <a:latin typeface="Calibri" panose="020F0502020204030204" pitchFamily="34" charset="0"/>
                <a:ea typeface="Cambria" panose="02040503050406030204" pitchFamily="18" charset="0"/>
              </a:rPr>
              <a:t>in regard to life </a:t>
            </a:r>
            <a:r>
              <a:rPr lang="en-US" sz="2000" dirty="0" smtClean="0">
                <a:latin typeface="Calibri" panose="020F0502020204030204" pitchFamily="34" charset="0"/>
                <a:ea typeface="Cambria" panose="02040503050406030204" pitchFamily="18" charset="0"/>
              </a:rPr>
              <a:t>and </a:t>
            </a:r>
            <a:r>
              <a:rPr lang="en-US" sz="2000" dirty="0">
                <a:latin typeface="Calibri" panose="020F0502020204030204" pitchFamily="34" charset="0"/>
                <a:ea typeface="Cambria" panose="02040503050406030204" pitchFamily="18" charset="0"/>
              </a:rPr>
              <a:t>health insurance</a:t>
            </a:r>
            <a:r>
              <a:rPr lang="en-US" sz="2000" dirty="0" smtClean="0">
                <a:latin typeface="Calibri" panose="020F0502020204030204" pitchFamily="34" charset="0"/>
                <a:ea typeface="Cambria" panose="02040503050406030204" pitchFamily="18" charset="0"/>
              </a:rPr>
              <a:t>.</a:t>
            </a:r>
          </a:p>
          <a:p>
            <a:endParaRPr lang="en-US" sz="2000" dirty="0">
              <a:latin typeface="Calibri" panose="020F0502020204030204" pitchFamily="34" charset="0"/>
              <a:ea typeface="Cambria" panose="02040503050406030204" pitchFamily="18" charset="0"/>
            </a:endParaRPr>
          </a:p>
          <a:p>
            <a:r>
              <a:rPr lang="en-US" sz="2000" dirty="0">
                <a:latin typeface="Calibri" panose="020F0502020204030204" pitchFamily="34" charset="0"/>
                <a:ea typeface="Cambria" panose="02040503050406030204" pitchFamily="18" charset="0"/>
              </a:rPr>
              <a:t>Be wary of a salesperson or telephone caller who</a:t>
            </a:r>
            <a:r>
              <a:rPr lang="en-US" sz="2000" dirty="0" smtClean="0">
                <a:latin typeface="Calibri" panose="020F0502020204030204" pitchFamily="34" charset="0"/>
                <a:ea typeface="Cambria" panose="02040503050406030204" pitchFamily="18" charset="0"/>
              </a:rPr>
              <a:t>: </a:t>
            </a:r>
            <a:endParaRPr lang="en-US" sz="2000" dirty="0">
              <a:latin typeface="Calibri" panose="020F0502020204030204" pitchFamily="34" charset="0"/>
              <a:ea typeface="Cambria" panose="02040503050406030204" pitchFamily="18" charset="0"/>
            </a:endParaRPr>
          </a:p>
          <a:p>
            <a:pPr marL="342900" indent="-342900">
              <a:buFont typeface="Arial" panose="020B0604020202020204" pitchFamily="34" charset="0"/>
              <a:buChar char="•"/>
            </a:pPr>
            <a:r>
              <a:rPr lang="en-US" sz="2000" dirty="0">
                <a:latin typeface="Calibri" panose="020F0502020204030204" pitchFamily="34" charset="0"/>
                <a:ea typeface="Cambria" panose="02040503050406030204" pitchFamily="18" charset="0"/>
              </a:rPr>
              <a:t>Urges you to cash in an existing annuity or life insurance policy to buy a new annuity, life insurance policy, or other investment.  Generally, annuities and life insurance are worth more the longer you keep them.  Changing to a new annuity or policy may cause you to lose money over the first three to five years.  You also may be charged a penalty if you withdraw money from your annuity early.  Discuss the tax consequences of early withdrawal with your tax advisor.</a:t>
            </a:r>
          </a:p>
          <a:p>
            <a:endParaRPr lang="en-US" sz="2000" dirty="0">
              <a:latin typeface="Calibri" panose="020F0502020204030204" pitchFamily="34" charset="0"/>
              <a:ea typeface="Cambria" panose="02040503050406030204" pitchFamily="18" charset="0"/>
            </a:endParaRPr>
          </a:p>
        </p:txBody>
      </p:sp>
    </p:spTree>
    <p:extLst>
      <p:ext uri="{BB962C8B-B14F-4D97-AF65-F5344CB8AC3E}">
        <p14:creationId xmlns:p14="http://schemas.microsoft.com/office/powerpoint/2010/main" val="362649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1" y="1227909"/>
            <a:ext cx="6460588" cy="1938992"/>
          </a:xfrm>
          <a:prstGeom prst="rect">
            <a:avLst/>
          </a:prstGeom>
        </p:spPr>
        <p:txBody>
          <a:bodyPr wrap="square">
            <a:spAutoFit/>
          </a:bodyPr>
          <a:lstStyle/>
          <a:p>
            <a:r>
              <a:rPr lang="en-US" sz="2000" dirty="0">
                <a:latin typeface="Calibri" panose="020F0502020204030204" pitchFamily="34" charset="0"/>
                <a:ea typeface="Cambria" panose="02040503050406030204" pitchFamily="18" charset="0"/>
              </a:rPr>
              <a:t>You are encouraged to report insurance fraud activities to the Maryland Insurance Administration's Insurance Fraud Division. You need not give your name. Simply call </a:t>
            </a:r>
            <a:r>
              <a:rPr lang="en-US" sz="2000" b="1" dirty="0">
                <a:latin typeface="Calibri" panose="020F0502020204030204" pitchFamily="34" charset="0"/>
                <a:ea typeface="Cambria" panose="02040503050406030204" pitchFamily="18" charset="0"/>
              </a:rPr>
              <a:t>1-800-846-4069.</a:t>
            </a:r>
            <a:r>
              <a:rPr lang="en-US" sz="2000" dirty="0">
                <a:latin typeface="Calibri" panose="020F0502020204030204" pitchFamily="34" charset="0"/>
                <a:ea typeface="Cambria" panose="02040503050406030204" pitchFamily="18" charset="0"/>
              </a:rPr>
              <a:t> Consumers may also email fraud referrals by sending completed forms to </a:t>
            </a:r>
            <a:r>
              <a:rPr lang="en-US" sz="2000" dirty="0">
                <a:latin typeface="Calibri" panose="020F0502020204030204" pitchFamily="34" charset="0"/>
                <a:ea typeface="Cambria" panose="02040503050406030204" pitchFamily="18" charset="0"/>
                <a:hlinkClick r:id="rId2"/>
              </a:rPr>
              <a:t>fraud_referrals.mia@maryland.gov</a:t>
            </a:r>
            <a:r>
              <a:rPr lang="en-US" sz="2000" dirty="0">
                <a:latin typeface="Calibri" panose="020F0502020204030204" pitchFamily="34" charset="0"/>
                <a:ea typeface="Cambria" panose="02040503050406030204" pitchFamily="18" charset="0"/>
              </a:rPr>
              <a:t>.</a:t>
            </a:r>
          </a:p>
        </p:txBody>
      </p:sp>
      <p:sp>
        <p:nvSpPr>
          <p:cNvPr id="4" name="Rectangle 3"/>
          <p:cNvSpPr/>
          <p:nvPr/>
        </p:nvSpPr>
        <p:spPr>
          <a:xfrm>
            <a:off x="0" y="380723"/>
            <a:ext cx="12191999" cy="646331"/>
          </a:xfrm>
          <a:prstGeom prst="rect">
            <a:avLst/>
          </a:prstGeom>
        </p:spPr>
        <p:txBody>
          <a:bodyPr wrap="square">
            <a:spAutoFit/>
          </a:bodyPr>
          <a:lstStyle/>
          <a:p>
            <a:pPr algn="ctr"/>
            <a:r>
              <a:rPr lang="en-US" sz="3600" b="1" dirty="0">
                <a:latin typeface="Calibri" panose="020F0502020204030204" pitchFamily="34" charset="0"/>
                <a:ea typeface="Cambria" panose="02040503050406030204" pitchFamily="18" charset="0"/>
                <a:cs typeface="Calibri" panose="020F0502020204030204" pitchFamily="34" charset="0"/>
              </a:rPr>
              <a:t>Insurance Fraud</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6184" y="1400023"/>
            <a:ext cx="3868616" cy="3868616"/>
          </a:xfrm>
          <a:prstGeom prst="rect">
            <a:avLst/>
          </a:prstGeom>
        </p:spPr>
      </p:pic>
    </p:spTree>
    <p:extLst>
      <p:ext uri="{BB962C8B-B14F-4D97-AF65-F5344CB8AC3E}">
        <p14:creationId xmlns:p14="http://schemas.microsoft.com/office/powerpoint/2010/main" val="693780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9268"/>
            <a:ext cx="12192000" cy="646331"/>
          </a:xfrm>
          <a:prstGeom prst="rect">
            <a:avLst/>
          </a:prstGeom>
        </p:spPr>
        <p:txBody>
          <a:bodyPr wrap="square">
            <a:spAutoFit/>
          </a:bodyPr>
          <a:lstStyle/>
          <a:p>
            <a:pPr algn="ctr"/>
            <a:r>
              <a:rPr lang="en-US" sz="3600" b="1" dirty="0" err="1">
                <a:latin typeface="Calibri" panose="020F0502020204030204" pitchFamily="34" charset="0"/>
                <a:cs typeface="Calibri" panose="020F0502020204030204" pitchFamily="34" charset="0"/>
              </a:rPr>
              <a:t>Viatical</a:t>
            </a:r>
            <a:r>
              <a:rPr lang="en-US" sz="3600" b="1" dirty="0">
                <a:latin typeface="Calibri" panose="020F0502020204030204" pitchFamily="34" charset="0"/>
                <a:cs typeface="Calibri" panose="020F0502020204030204" pitchFamily="34" charset="0"/>
              </a:rPr>
              <a:t> Settlements</a:t>
            </a:r>
          </a:p>
        </p:txBody>
      </p:sp>
      <p:sp>
        <p:nvSpPr>
          <p:cNvPr id="5" name="TextBox 4"/>
          <p:cNvSpPr txBox="1"/>
          <p:nvPr/>
        </p:nvSpPr>
        <p:spPr>
          <a:xfrm>
            <a:off x="1188733" y="1358223"/>
            <a:ext cx="7076036" cy="1600438"/>
          </a:xfrm>
          <a:prstGeom prst="rect">
            <a:avLst/>
          </a:prstGeom>
          <a:noFill/>
        </p:spPr>
        <p:txBody>
          <a:bodyPr wrap="square" rtlCol="0">
            <a:spAutoFit/>
          </a:bodyPr>
          <a:lstStyle/>
          <a:p>
            <a:r>
              <a:rPr lang="en-US" sz="2000" dirty="0">
                <a:latin typeface="Calibri" panose="020F0502020204030204" pitchFamily="34" charset="0"/>
                <a:ea typeface="Cambria" panose="02040503050406030204" pitchFamily="18" charset="0"/>
                <a:cs typeface="Calibri" panose="020F0502020204030204" pitchFamily="34" charset="0"/>
              </a:rPr>
              <a:t>A </a:t>
            </a:r>
            <a:r>
              <a:rPr lang="en-US" sz="2000" dirty="0" err="1">
                <a:latin typeface="Calibri" panose="020F0502020204030204" pitchFamily="34" charset="0"/>
                <a:ea typeface="Cambria" panose="02040503050406030204" pitchFamily="18" charset="0"/>
                <a:cs typeface="Calibri" panose="020F0502020204030204" pitchFamily="34" charset="0"/>
              </a:rPr>
              <a:t>viatical</a:t>
            </a:r>
            <a:r>
              <a:rPr lang="en-US" sz="2000" dirty="0">
                <a:latin typeface="Calibri" panose="020F0502020204030204" pitchFamily="34" charset="0"/>
                <a:ea typeface="Cambria" panose="02040503050406030204" pitchFamily="18" charset="0"/>
                <a:cs typeface="Calibri" panose="020F0502020204030204" pitchFamily="34" charset="0"/>
              </a:rPr>
              <a:t> settlement is a written agreement for </a:t>
            </a:r>
            <a:r>
              <a:rPr lang="en-US" sz="2000" dirty="0" smtClean="0">
                <a:latin typeface="Calibri" panose="020F0502020204030204" pitchFamily="34" charset="0"/>
                <a:ea typeface="Cambria" panose="02040503050406030204" pitchFamily="18" charset="0"/>
                <a:cs typeface="Calibri" panose="020F0502020204030204" pitchFamily="34" charset="0"/>
              </a:rPr>
              <a:t>the sale </a:t>
            </a:r>
            <a:r>
              <a:rPr lang="en-US" sz="2000" dirty="0">
                <a:latin typeface="Calibri" panose="020F0502020204030204" pitchFamily="34" charset="0"/>
                <a:ea typeface="Cambria" panose="02040503050406030204" pitchFamily="18" charset="0"/>
                <a:cs typeface="Calibri" panose="020F0502020204030204" pitchFamily="34" charset="0"/>
              </a:rPr>
              <a:t>of a life insurance policy to a third party. </a:t>
            </a:r>
            <a:r>
              <a:rPr lang="en-US" sz="2000" dirty="0" smtClean="0">
                <a:latin typeface="Calibri" panose="020F0502020204030204" pitchFamily="34" charset="0"/>
                <a:ea typeface="Cambria" panose="02040503050406030204" pitchFamily="18" charset="0"/>
                <a:cs typeface="Calibri" panose="020F0502020204030204" pitchFamily="34" charset="0"/>
              </a:rPr>
              <a:t>The owner </a:t>
            </a:r>
            <a:r>
              <a:rPr lang="en-US" sz="2000" dirty="0">
                <a:latin typeface="Calibri" panose="020F0502020204030204" pitchFamily="34" charset="0"/>
                <a:ea typeface="Cambria" panose="02040503050406030204" pitchFamily="18" charset="0"/>
                <a:cs typeface="Calibri" panose="020F0502020204030204" pitchFamily="34" charset="0"/>
              </a:rPr>
              <a:t>or certificate holder of the life insurance </a:t>
            </a:r>
            <a:r>
              <a:rPr lang="en-US" sz="2000" dirty="0" smtClean="0">
                <a:latin typeface="Calibri" panose="020F0502020204030204" pitchFamily="34" charset="0"/>
                <a:ea typeface="Cambria" panose="02040503050406030204" pitchFamily="18" charset="0"/>
                <a:cs typeface="Calibri" panose="020F0502020204030204" pitchFamily="34" charset="0"/>
              </a:rPr>
              <a:t>policy (the </a:t>
            </a:r>
            <a:r>
              <a:rPr lang="en-US" sz="2000" dirty="0" err="1">
                <a:latin typeface="Calibri" panose="020F0502020204030204" pitchFamily="34" charset="0"/>
                <a:ea typeface="Cambria" panose="02040503050406030204" pitchFamily="18" charset="0"/>
                <a:cs typeface="Calibri" panose="020F0502020204030204" pitchFamily="34" charset="0"/>
              </a:rPr>
              <a:t>viator</a:t>
            </a:r>
            <a:r>
              <a:rPr lang="en-US" sz="2000" dirty="0">
                <a:latin typeface="Calibri" panose="020F0502020204030204" pitchFamily="34" charset="0"/>
                <a:ea typeface="Cambria" panose="02040503050406030204" pitchFamily="18" charset="0"/>
                <a:cs typeface="Calibri" panose="020F0502020204030204" pitchFamily="34" charset="0"/>
              </a:rPr>
              <a:t>) sells the policy for an immediate </a:t>
            </a:r>
            <a:r>
              <a:rPr lang="en-US" sz="2000" dirty="0" smtClean="0">
                <a:latin typeface="Calibri" panose="020F0502020204030204" pitchFamily="34" charset="0"/>
                <a:ea typeface="Cambria" panose="02040503050406030204" pitchFamily="18" charset="0"/>
                <a:cs typeface="Calibri" panose="020F0502020204030204" pitchFamily="34" charset="0"/>
              </a:rPr>
              <a:t>cash benefit</a:t>
            </a:r>
            <a:r>
              <a:rPr lang="en-US" sz="2000" dirty="0">
                <a:latin typeface="Calibri" panose="020F0502020204030204" pitchFamily="34" charset="0"/>
                <a:ea typeface="Cambria" panose="02040503050406030204" pitchFamily="18" charset="0"/>
                <a:cs typeface="Calibri" panose="020F0502020204030204" pitchFamily="34" charset="0"/>
              </a:rPr>
              <a:t>.</a:t>
            </a:r>
          </a:p>
          <a:p>
            <a:endParaRPr lang="en-US" sz="1600"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03049" y="898488"/>
            <a:ext cx="1896147" cy="463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579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9268"/>
            <a:ext cx="12192000" cy="646331"/>
          </a:xfrm>
          <a:prstGeom prst="rect">
            <a:avLst/>
          </a:prstGeom>
        </p:spPr>
        <p:txBody>
          <a:bodyPr wrap="square">
            <a:spAutoFit/>
          </a:bodyPr>
          <a:lstStyle/>
          <a:p>
            <a:pPr algn="ctr"/>
            <a:r>
              <a:rPr lang="en-US" sz="3600" b="1" dirty="0" err="1">
                <a:latin typeface="Calibri" panose="020F0502020204030204" pitchFamily="34" charset="0"/>
                <a:cs typeface="Calibri" panose="020F0502020204030204" pitchFamily="34" charset="0"/>
              </a:rPr>
              <a:t>Viatical</a:t>
            </a:r>
            <a:r>
              <a:rPr lang="en-US" sz="3600" b="1" dirty="0">
                <a:latin typeface="Calibri" panose="020F0502020204030204" pitchFamily="34" charset="0"/>
                <a:cs typeface="Calibri" panose="020F0502020204030204" pitchFamily="34" charset="0"/>
              </a:rPr>
              <a:t> Settlements</a:t>
            </a:r>
          </a:p>
        </p:txBody>
      </p:sp>
      <p:sp>
        <p:nvSpPr>
          <p:cNvPr id="5" name="TextBox 4"/>
          <p:cNvSpPr txBox="1"/>
          <p:nvPr/>
        </p:nvSpPr>
        <p:spPr>
          <a:xfrm>
            <a:off x="731533" y="1497446"/>
            <a:ext cx="7664322" cy="2554545"/>
          </a:xfrm>
          <a:prstGeom prst="rect">
            <a:avLst/>
          </a:prstGeom>
          <a:noFill/>
        </p:spPr>
        <p:txBody>
          <a:bodyPr wrap="square" rtlCol="0">
            <a:spAutoFit/>
          </a:bodyPr>
          <a:lstStyle/>
          <a:p>
            <a:r>
              <a:rPr lang="en-US" sz="2000" dirty="0" smtClean="0">
                <a:latin typeface="Calibri" panose="020F0502020204030204" pitchFamily="34" charset="0"/>
                <a:ea typeface="Cambria" panose="02040503050406030204" pitchFamily="18" charset="0"/>
                <a:cs typeface="Calibri" panose="020F0502020204030204" pitchFamily="34" charset="0"/>
              </a:rPr>
              <a:t>At </a:t>
            </a:r>
            <a:r>
              <a:rPr lang="en-US" sz="2000" dirty="0">
                <a:latin typeface="Calibri" panose="020F0502020204030204" pitchFamily="34" charset="0"/>
                <a:ea typeface="Cambria" panose="02040503050406030204" pitchFamily="18" charset="0"/>
                <a:cs typeface="Calibri" panose="020F0502020204030204" pitchFamily="34" charset="0"/>
              </a:rPr>
              <a:t>one time, most </a:t>
            </a:r>
            <a:r>
              <a:rPr lang="en-US" sz="2000" dirty="0" err="1">
                <a:latin typeface="Calibri" panose="020F0502020204030204" pitchFamily="34" charset="0"/>
                <a:ea typeface="Cambria" panose="02040503050406030204" pitchFamily="18" charset="0"/>
                <a:cs typeface="Calibri" panose="020F0502020204030204" pitchFamily="34" charset="0"/>
              </a:rPr>
              <a:t>viatical</a:t>
            </a:r>
            <a:r>
              <a:rPr lang="en-US" sz="2000" dirty="0">
                <a:latin typeface="Calibri" panose="020F0502020204030204" pitchFamily="34" charset="0"/>
                <a:ea typeface="Cambria" panose="02040503050406030204" pitchFamily="18" charset="0"/>
                <a:cs typeface="Calibri" panose="020F0502020204030204" pitchFamily="34" charset="0"/>
              </a:rPr>
              <a:t> settlements were for </a:t>
            </a:r>
            <a:r>
              <a:rPr lang="en-US" sz="2000" dirty="0" smtClean="0">
                <a:latin typeface="Calibri" panose="020F0502020204030204" pitchFamily="34" charset="0"/>
                <a:ea typeface="Cambria" panose="02040503050406030204" pitchFamily="18" charset="0"/>
                <a:cs typeface="Calibri" panose="020F0502020204030204" pitchFamily="34" charset="0"/>
              </a:rPr>
              <a:t>people with </a:t>
            </a:r>
            <a:r>
              <a:rPr lang="en-US" sz="2000" dirty="0">
                <a:latin typeface="Calibri" panose="020F0502020204030204" pitchFamily="34" charset="0"/>
                <a:ea typeface="Cambria" panose="02040503050406030204" pitchFamily="18" charset="0"/>
                <a:cs typeface="Calibri" panose="020F0502020204030204" pitchFamily="34" charset="0"/>
              </a:rPr>
              <a:t>a life-threatening illness. Now, </a:t>
            </a:r>
            <a:r>
              <a:rPr lang="en-US" sz="2000" dirty="0" smtClean="0">
                <a:latin typeface="Calibri" panose="020F0502020204030204" pitchFamily="34" charset="0"/>
                <a:ea typeface="Cambria" panose="02040503050406030204" pitchFamily="18" charset="0"/>
                <a:cs typeface="Calibri" panose="020F0502020204030204" pitchFamily="34" charset="0"/>
              </a:rPr>
              <a:t>individuals who </a:t>
            </a:r>
            <a:r>
              <a:rPr lang="en-US" sz="2000" dirty="0">
                <a:latin typeface="Calibri" panose="020F0502020204030204" pitchFamily="34" charset="0"/>
                <a:ea typeface="Cambria" panose="02040503050406030204" pitchFamily="18" charset="0"/>
                <a:cs typeface="Calibri" panose="020F0502020204030204" pitchFamily="34" charset="0"/>
              </a:rPr>
              <a:t>are not facing a health crisis may sell their </a:t>
            </a:r>
            <a:r>
              <a:rPr lang="en-US" sz="2000" dirty="0" smtClean="0">
                <a:latin typeface="Calibri" panose="020F0502020204030204" pitchFamily="34" charset="0"/>
                <a:ea typeface="Cambria" panose="02040503050406030204" pitchFamily="18" charset="0"/>
                <a:cs typeface="Calibri" panose="020F0502020204030204" pitchFamily="34" charset="0"/>
              </a:rPr>
              <a:t>life insurance </a:t>
            </a:r>
            <a:r>
              <a:rPr lang="en-US" sz="2000" dirty="0">
                <a:latin typeface="Calibri" panose="020F0502020204030204" pitchFamily="34" charset="0"/>
                <a:ea typeface="Cambria" panose="02040503050406030204" pitchFamily="18" charset="0"/>
                <a:cs typeface="Calibri" panose="020F0502020204030204" pitchFamily="34" charset="0"/>
              </a:rPr>
              <a:t>policies to obtain cash.</a:t>
            </a:r>
          </a:p>
          <a:p>
            <a:endParaRPr lang="en-US" sz="2000" dirty="0">
              <a:latin typeface="Calibri" panose="020F0502020204030204" pitchFamily="34" charset="0"/>
              <a:ea typeface="Cambria" panose="02040503050406030204" pitchFamily="18" charset="0"/>
              <a:cs typeface="Calibri" panose="020F0502020204030204" pitchFamily="34" charset="0"/>
            </a:endParaRPr>
          </a:p>
          <a:p>
            <a:r>
              <a:rPr lang="en-US" sz="2000" dirty="0">
                <a:latin typeface="Calibri" panose="020F0502020204030204" pitchFamily="34" charset="0"/>
                <a:ea typeface="Cambria" panose="02040503050406030204" pitchFamily="18" charset="0"/>
                <a:cs typeface="Calibri" panose="020F0502020204030204" pitchFamily="34" charset="0"/>
              </a:rPr>
              <a:t>For more information, including consumer tips and </a:t>
            </a:r>
            <a:r>
              <a:rPr lang="en-US" sz="2000" dirty="0" smtClean="0">
                <a:latin typeface="Calibri" panose="020F0502020204030204" pitchFamily="34" charset="0"/>
                <a:ea typeface="Cambria" panose="02040503050406030204" pitchFamily="18" charset="0"/>
                <a:cs typeface="Calibri" panose="020F0502020204030204" pitchFamily="34" charset="0"/>
              </a:rPr>
              <a:t> questions </a:t>
            </a:r>
            <a:r>
              <a:rPr lang="en-US" sz="2000" dirty="0">
                <a:latin typeface="Calibri" panose="020F0502020204030204" pitchFamily="34" charset="0"/>
                <a:ea typeface="Cambria" panose="02040503050406030204" pitchFamily="18" charset="0"/>
                <a:cs typeface="Calibri" panose="020F0502020204030204" pitchFamily="34" charset="0"/>
              </a:rPr>
              <a:t>to ask, read our brochure at: </a:t>
            </a:r>
            <a:r>
              <a:rPr lang="en-US" sz="2000" dirty="0">
                <a:latin typeface="Calibri" panose="020F0502020204030204" pitchFamily="34" charset="0"/>
                <a:ea typeface="Cambria" panose="02040503050406030204" pitchFamily="18" charset="0"/>
                <a:cs typeface="Calibri" panose="020F0502020204030204" pitchFamily="34" charset="0"/>
                <a:hlinkClick r:id="rId3"/>
              </a:rPr>
              <a:t>https://insurance.maryland.gov/Consumer/Documents/publications/viatical.pdf</a:t>
            </a:r>
            <a:r>
              <a:rPr lang="en-US" sz="2000" dirty="0">
                <a:latin typeface="Calibri" panose="020F0502020204030204" pitchFamily="34" charset="0"/>
                <a:ea typeface="Cambria" panose="02040503050406030204" pitchFamily="18" charset="0"/>
                <a:cs typeface="Calibri" panose="020F0502020204030204" pitchFamily="34" charset="0"/>
              </a:rPr>
              <a:t>. </a:t>
            </a:r>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38779" y="453568"/>
            <a:ext cx="2136091" cy="521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1727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ot talk: Dating old sho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74495" y="4238109"/>
            <a:ext cx="3154130" cy="1717788"/>
          </a:xfrm>
          <a:prstGeom prst="rect">
            <a:avLst/>
          </a:prstGeom>
        </p:spPr>
      </p:pic>
      <p:sp>
        <p:nvSpPr>
          <p:cNvPr id="2" name="Rectangle 1"/>
          <p:cNvSpPr/>
          <p:nvPr/>
        </p:nvSpPr>
        <p:spPr>
          <a:xfrm>
            <a:off x="0" y="367913"/>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Finding a Missing Policy</a:t>
            </a:r>
          </a:p>
        </p:txBody>
      </p:sp>
      <p:sp>
        <p:nvSpPr>
          <p:cNvPr id="3" name="Rectangle 2"/>
          <p:cNvSpPr/>
          <p:nvPr/>
        </p:nvSpPr>
        <p:spPr>
          <a:xfrm>
            <a:off x="859577" y="1390628"/>
            <a:ext cx="11010038" cy="2554545"/>
          </a:xfrm>
          <a:prstGeom prst="rect">
            <a:avLst/>
          </a:prstGeom>
        </p:spPr>
        <p:txBody>
          <a:bodyPr wrap="square">
            <a:spAutoFit/>
          </a:bodyPr>
          <a:lstStyle/>
          <a:p>
            <a:r>
              <a:rPr lang="en-US" sz="2000" dirty="0">
                <a:solidFill>
                  <a:srgbClr val="000000"/>
                </a:solidFill>
                <a:latin typeface="Calibri" panose="020F0502020204030204" pitchFamily="34" charset="0"/>
                <a:ea typeface="Cambria" panose="02040503050406030204" pitchFamily="18" charset="0"/>
                <a:cs typeface="Calibri" panose="020F0502020204030204" pitchFamily="34" charset="0"/>
                <a:hlinkClick r:id="rId3"/>
              </a:rPr>
              <a:t>Video: Locating a Missing Life Insurance Policy or Annuity Contract</a:t>
            </a:r>
            <a:endParaRPr lang="en-US" sz="2000" dirty="0">
              <a:solidFill>
                <a:srgbClr val="000000"/>
              </a:solidFill>
              <a:latin typeface="Calibri" panose="020F0502020204030204" pitchFamily="34" charset="0"/>
              <a:ea typeface="Cambria" panose="02040503050406030204" pitchFamily="18"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342900" indent="-342900">
              <a:buFont typeface="+mj-lt"/>
              <a:buAutoNum type="arabicPeriod"/>
            </a:pPr>
            <a:r>
              <a:rPr lang="en-US" sz="2000" dirty="0">
                <a:latin typeface="Calibri" panose="020F0502020204030204" pitchFamily="34" charset="0"/>
                <a:ea typeface="Cambria" panose="02040503050406030204" pitchFamily="18" charset="0"/>
                <a:cs typeface="Calibri" panose="020F0502020204030204" pitchFamily="34" charset="0"/>
              </a:rPr>
              <a:t>Check bank accounts and bills for evidence of an existing policy.</a:t>
            </a:r>
          </a:p>
          <a:p>
            <a:pPr marL="342900" indent="-342900">
              <a:buFont typeface="+mj-lt"/>
              <a:buAutoNum type="arabicPeriod"/>
            </a:pPr>
            <a:r>
              <a:rPr lang="en-US" sz="2000" dirty="0">
                <a:latin typeface="Calibri" panose="020F0502020204030204" pitchFamily="34" charset="0"/>
                <a:ea typeface="Cambria" panose="02040503050406030204" pitchFamily="18" charset="0"/>
                <a:cs typeface="Calibri" panose="020F0502020204030204" pitchFamily="34" charset="0"/>
              </a:rPr>
              <a:t>Check safety deposit boxes and online accounts. If you located a policy with contact information, you may contact the insurer</a:t>
            </a:r>
            <a:r>
              <a:rPr lang="en-US" sz="2000"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000" dirty="0">
                <a:latin typeface="Calibri" panose="020F0502020204030204" pitchFamily="34" charset="0"/>
                <a:ea typeface="Cambria" panose="02040503050406030204" pitchFamily="18" charset="0"/>
                <a:cs typeface="Calibri" panose="020F0502020204030204" pitchFamily="34" charset="0"/>
              </a:rPr>
              <a:t>directly.  If you are missing contact information for the insurer, or the company is no longer in business, please contact the Maryland Insurance Administration for assistance at 800-492-6116.</a:t>
            </a:r>
          </a:p>
          <a:p>
            <a:endParaRPr lang="en-US" sz="2000" dirty="0">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45961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fontScale="90000"/>
          </a:bodyPr>
          <a:lstStyle/>
          <a:p>
            <a:pPr algn="ctr"/>
            <a:r>
              <a:rPr lang="en-US" dirty="0"/>
              <a:t/>
            </a:r>
            <a:br>
              <a:rPr lang="en-US" dirty="0"/>
            </a:br>
            <a:r>
              <a:rPr lang="en-US" dirty="0"/>
              <a:t/>
            </a:r>
            <a:br>
              <a:rPr lang="en-US" dirty="0"/>
            </a:br>
            <a:r>
              <a:rPr lang="en-US" dirty="0"/>
              <a:t/>
            </a:r>
            <a:br>
              <a:rPr lang="en-US" dirty="0"/>
            </a:br>
            <a:r>
              <a:rPr lang="en-US" sz="4000" dirty="0"/>
              <a:t/>
            </a:r>
            <a:br>
              <a:rPr lang="en-US" sz="4000" dirty="0"/>
            </a:br>
            <a:r>
              <a:rPr lang="en-US" sz="4000" b="1" dirty="0">
                <a:latin typeface="Calibri" panose="020F0502020204030204" pitchFamily="34" charset="0"/>
                <a:ea typeface="Microsoft Himalaya" panose="01010100010101010101" pitchFamily="2" charset="0"/>
                <a:cs typeface="Calibri" panose="020F0502020204030204" pitchFamily="34" charset="0"/>
              </a:rPr>
              <a:t>Agenda:  Life Insurance</a:t>
            </a:r>
            <a:br>
              <a:rPr lang="en-US" sz="4000" b="1" dirty="0">
                <a:latin typeface="Calibri" panose="020F0502020204030204" pitchFamily="34" charset="0"/>
                <a:ea typeface="Microsoft Himalaya" panose="01010100010101010101" pitchFamily="2" charset="0"/>
                <a:cs typeface="Calibri" panose="020F0502020204030204" pitchFamily="34" charset="0"/>
              </a:rPr>
            </a:br>
            <a:r>
              <a:rPr lang="en-US" b="1" dirty="0">
                <a:latin typeface="Calibri" panose="020F0502020204030204" pitchFamily="34" charset="0"/>
                <a:ea typeface="Microsoft Himalaya" panose="01010100010101010101" pitchFamily="2" charset="0"/>
                <a:cs typeface="Calibri" panose="020F0502020204030204" pitchFamily="34" charset="0"/>
              </a:rPr>
              <a:t/>
            </a:r>
            <a:br>
              <a:rPr lang="en-US" b="1" dirty="0">
                <a:latin typeface="Calibri" panose="020F0502020204030204" pitchFamily="34" charset="0"/>
                <a:ea typeface="Microsoft Himalaya" panose="01010100010101010101" pitchFamily="2" charset="0"/>
                <a:cs typeface="Calibri" panose="020F0502020204030204" pitchFamily="34" charset="0"/>
              </a:rPr>
            </a:br>
            <a:r>
              <a:rPr lang="en-US" b="1" dirty="0"/>
              <a:t/>
            </a:r>
            <a:br>
              <a:rPr lang="en-US" b="1" dirty="0"/>
            </a:br>
            <a:endParaRPr lang="en-US" b="1" dirty="0"/>
          </a:p>
        </p:txBody>
      </p:sp>
      <p:sp>
        <p:nvSpPr>
          <p:cNvPr id="3" name="Content Placeholder 2"/>
          <p:cNvSpPr>
            <a:spLocks noGrp="1"/>
          </p:cNvSpPr>
          <p:nvPr>
            <p:ph idx="1"/>
          </p:nvPr>
        </p:nvSpPr>
        <p:spPr>
          <a:xfrm>
            <a:off x="960329" y="880443"/>
            <a:ext cx="8610600" cy="4525963"/>
          </a:xfrm>
        </p:spPr>
        <p:txBody>
          <a:bodyPr>
            <a:noAutofit/>
          </a:bodyPr>
          <a:lstStyle/>
          <a:p>
            <a:endParaRPr lang="en-US" sz="2000" dirty="0">
              <a:latin typeface="Calibri" panose="020F0502020204030204" pitchFamily="34" charset="0"/>
              <a:ea typeface="Microsoft Himalaya" panose="01010100010101010101" pitchFamily="2" charset="0"/>
              <a:cs typeface="Calibri" panose="020F0502020204030204" pitchFamily="34" charset="0"/>
            </a:endParaRPr>
          </a:p>
          <a:p>
            <a:r>
              <a:rPr lang="en-US" sz="2000" dirty="0">
                <a:latin typeface="Calibri" panose="020F0502020204030204" pitchFamily="34" charset="0"/>
                <a:ea typeface="Cambria" panose="02040503050406030204" pitchFamily="18" charset="0"/>
                <a:cs typeface="Calibri" panose="020F0502020204030204" pitchFamily="34" charset="0"/>
              </a:rPr>
              <a:t>Introduction to the Maryland Insurance Administration</a:t>
            </a:r>
          </a:p>
          <a:p>
            <a:r>
              <a:rPr lang="en-US" sz="2000" dirty="0">
                <a:latin typeface="Calibri" panose="020F0502020204030204" pitchFamily="34" charset="0"/>
                <a:ea typeface="Cambria" panose="02040503050406030204" pitchFamily="18" charset="0"/>
                <a:cs typeface="Calibri" panose="020F0502020204030204" pitchFamily="34" charset="0"/>
              </a:rPr>
              <a:t>Types of Life Insurance</a:t>
            </a:r>
          </a:p>
          <a:p>
            <a:r>
              <a:rPr lang="en-US" sz="2000" dirty="0">
                <a:latin typeface="Calibri" panose="020F0502020204030204" pitchFamily="34" charset="0"/>
                <a:ea typeface="Cambria" panose="02040503050406030204" pitchFamily="18" charset="0"/>
                <a:cs typeface="Calibri" panose="020F0502020204030204" pitchFamily="34" charset="0"/>
              </a:rPr>
              <a:t>Frequently Asked Questions</a:t>
            </a:r>
          </a:p>
          <a:p>
            <a:r>
              <a:rPr lang="en-US" sz="2000" dirty="0">
                <a:latin typeface="Calibri" panose="020F0502020204030204" pitchFamily="34" charset="0"/>
                <a:ea typeface="Cambria" panose="02040503050406030204" pitchFamily="18" charset="0"/>
                <a:cs typeface="Calibri" panose="020F0502020204030204" pitchFamily="34" charset="0"/>
              </a:rPr>
              <a:t>Shopping Tips</a:t>
            </a:r>
          </a:p>
          <a:p>
            <a:r>
              <a:rPr lang="en-US" sz="2000" dirty="0" err="1">
                <a:latin typeface="Calibri" panose="020F0502020204030204" pitchFamily="34" charset="0"/>
                <a:ea typeface="Cambria" panose="02040503050406030204" pitchFamily="18" charset="0"/>
                <a:cs typeface="Calibri" panose="020F0502020204030204" pitchFamily="34" charset="0"/>
              </a:rPr>
              <a:t>Viatical</a:t>
            </a:r>
            <a:r>
              <a:rPr lang="en-US" sz="2000" dirty="0">
                <a:latin typeface="Calibri" panose="020F0502020204030204" pitchFamily="34" charset="0"/>
                <a:ea typeface="Cambria" panose="02040503050406030204" pitchFamily="18" charset="0"/>
                <a:cs typeface="Calibri" panose="020F0502020204030204" pitchFamily="34" charset="0"/>
              </a:rPr>
              <a:t> Settlements</a:t>
            </a:r>
          </a:p>
          <a:p>
            <a:r>
              <a:rPr lang="en-US" sz="2000" dirty="0">
                <a:latin typeface="Calibri" panose="020F0502020204030204" pitchFamily="34" charset="0"/>
                <a:ea typeface="Cambria" panose="02040503050406030204" pitchFamily="18" charset="0"/>
                <a:cs typeface="Calibri" panose="020F0502020204030204" pitchFamily="34" charset="0"/>
              </a:rPr>
              <a:t>Finding a Missing Policy</a:t>
            </a:r>
          </a:p>
          <a:p>
            <a:r>
              <a:rPr lang="en-US" sz="2000" dirty="0">
                <a:latin typeface="Calibri" panose="020F0502020204030204" pitchFamily="34" charset="0"/>
                <a:ea typeface="Cambria" panose="02040503050406030204" pitchFamily="18" charset="0"/>
                <a:cs typeface="Calibri" panose="020F0502020204030204" pitchFamily="34" charset="0"/>
              </a:rPr>
              <a:t>Additional Resources</a:t>
            </a:r>
          </a:p>
          <a:p>
            <a:r>
              <a:rPr lang="en-US" sz="2000" dirty="0">
                <a:latin typeface="Calibri" panose="020F0502020204030204" pitchFamily="34" charset="0"/>
                <a:ea typeface="Cambria" panose="02040503050406030204" pitchFamily="18" charset="0"/>
                <a:cs typeface="Calibri" panose="020F0502020204030204" pitchFamily="34" charset="0"/>
              </a:rPr>
              <a:t>Contact Us</a:t>
            </a:r>
          </a:p>
          <a:p>
            <a:pPr marL="0" indent="0">
              <a:buNone/>
            </a:pPr>
            <a:endParaRPr lang="en-US" sz="2400" dirty="0">
              <a:latin typeface="Calibri" panose="020F0502020204030204" pitchFamily="34" charset="0"/>
              <a:ea typeface="Microsoft Himalaya" panose="01010100010101010101" pitchFamily="2" charset="0"/>
              <a:cs typeface="Calibri" panose="020F0502020204030204" pitchFamily="34" charset="0"/>
            </a:endParaRPr>
          </a:p>
          <a:p>
            <a:endParaRPr lang="en-US" dirty="0">
              <a:latin typeface="Calibri" panose="020F0502020204030204" pitchFamily="34" charset="0"/>
              <a:ea typeface="Microsoft Himalaya" panose="01010100010101010101" pitchFamily="2" charset="0"/>
              <a:cs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US" smtClean="0">
                <a:latin typeface="Calibri" panose="020F0502020204030204" pitchFamily="34" charset="0"/>
              </a:rPr>
              <a:pPr/>
              <a:t>3</a:t>
            </a:fld>
            <a:endParaRPr lang="en-US" dirty="0">
              <a:latin typeface="Calibri" panose="020F0502020204030204" pitchFamily="34" charset="0"/>
            </a:endParaRP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13560" t="4702" r="12477" b="7428"/>
          <a:stretch/>
        </p:blipFill>
        <p:spPr>
          <a:xfrm>
            <a:off x="8432800" y="1940560"/>
            <a:ext cx="2499360" cy="2489200"/>
          </a:xfrm>
          <a:prstGeom prst="rect">
            <a:avLst/>
          </a:prstGeom>
        </p:spPr>
      </p:pic>
    </p:spTree>
    <p:extLst>
      <p:ext uri="{BB962C8B-B14F-4D97-AF65-F5344CB8AC3E}">
        <p14:creationId xmlns:p14="http://schemas.microsoft.com/office/powerpoint/2010/main" val="3329212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1268"/>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Finding a Missing Policy</a:t>
            </a:r>
          </a:p>
        </p:txBody>
      </p:sp>
      <p:sp>
        <p:nvSpPr>
          <p:cNvPr id="3" name="Rectangle 2"/>
          <p:cNvSpPr/>
          <p:nvPr/>
        </p:nvSpPr>
        <p:spPr>
          <a:xfrm>
            <a:off x="727365" y="1069154"/>
            <a:ext cx="11195004" cy="3170099"/>
          </a:xfrm>
          <a:prstGeom prst="rect">
            <a:avLst/>
          </a:prstGeom>
        </p:spPr>
        <p:txBody>
          <a:bodyPr wrap="square">
            <a:spAutoFit/>
          </a:bodyPr>
          <a:lstStyle/>
          <a:p>
            <a:endParaRPr lang="en-US" sz="2000" dirty="0">
              <a:latin typeface="Calibri" panose="020F0502020204030204" pitchFamily="34" charset="0"/>
              <a:ea typeface="Cambria" panose="02040503050406030204" pitchFamily="18" charset="0"/>
              <a:cs typeface="Calibri" panose="020F0502020204030204" pitchFamily="34" charset="0"/>
            </a:endParaRPr>
          </a:p>
          <a:p>
            <a:r>
              <a:rPr lang="en-US" sz="2000" dirty="0">
                <a:latin typeface="Calibri" panose="020F0502020204030204" pitchFamily="34" charset="0"/>
                <a:ea typeface="Cambria" panose="02040503050406030204" pitchFamily="18" charset="0"/>
                <a:cs typeface="Calibri" panose="020F0502020204030204" pitchFamily="34" charset="0"/>
              </a:rPr>
              <a:t>If your search has not uncovered any leads, the </a:t>
            </a:r>
            <a:r>
              <a:rPr lang="en-US" sz="2000" b="1" dirty="0">
                <a:latin typeface="Calibri" panose="020F0502020204030204" pitchFamily="34" charset="0"/>
                <a:ea typeface="Cambria" panose="02040503050406030204" pitchFamily="18" charset="0"/>
                <a:cs typeface="Calibri" panose="020F0502020204030204" pitchFamily="34" charset="0"/>
              </a:rPr>
              <a:t>National Association of Insurance Commissioners</a:t>
            </a:r>
            <a:r>
              <a:rPr lang="en-US" sz="2000" dirty="0">
                <a:latin typeface="Calibri" panose="020F0502020204030204" pitchFamily="34" charset="0"/>
                <a:ea typeface="Cambria" panose="02040503050406030204" pitchFamily="18" charset="0"/>
                <a:cs typeface="Calibri" panose="020F0502020204030204" pitchFamily="34" charset="0"/>
              </a:rPr>
              <a:t> can help you.  This service is free of charge. </a:t>
            </a:r>
          </a:p>
          <a:p>
            <a:r>
              <a:rPr lang="en-US" sz="2000" dirty="0">
                <a:latin typeface="Calibri" panose="020F0502020204030204" pitchFamily="34" charset="0"/>
                <a:ea typeface="Cambria" panose="02040503050406030204" pitchFamily="18" charset="0"/>
                <a:cs typeface="Calibri" panose="020F0502020204030204" pitchFamily="34" charset="0"/>
                <a:hlinkClick r:id="rId2"/>
              </a:rPr>
              <a:t>Link: NAIC Policy Locator</a:t>
            </a:r>
            <a:r>
              <a:rPr lang="en-US" sz="2000" dirty="0">
                <a:latin typeface="Calibri" panose="020F0502020204030204" pitchFamily="34" charset="0"/>
                <a:ea typeface="Cambria" panose="02040503050406030204" pitchFamily="18" charset="0"/>
                <a:cs typeface="Calibri" panose="020F0502020204030204" pitchFamily="34" charset="0"/>
              </a:rPr>
              <a:t> </a:t>
            </a:r>
          </a:p>
          <a:p>
            <a:r>
              <a:rPr lang="en-US" sz="2000" dirty="0">
                <a:latin typeface="Calibri" panose="020F0502020204030204" pitchFamily="34" charset="0"/>
                <a:ea typeface="Cambria" panose="02040503050406030204" pitchFamily="18" charset="0"/>
                <a:cs typeface="Calibri" panose="020F0502020204030204" pitchFamily="34" charset="0"/>
                <a:hlinkClick r:id="rId2"/>
              </a:rPr>
              <a:t>https://eapps.naic.org/life-policy-locator</a:t>
            </a:r>
            <a:r>
              <a:rPr lang="en-US" sz="2000" dirty="0">
                <a:latin typeface="Calibri" panose="020F0502020204030204" pitchFamily="34" charset="0"/>
                <a:ea typeface="Cambria" panose="02040503050406030204" pitchFamily="18" charset="0"/>
                <a:cs typeface="Calibri" panose="020F0502020204030204" pitchFamily="34" charset="0"/>
              </a:rPr>
              <a:t>  </a:t>
            </a:r>
          </a:p>
          <a:p>
            <a:endParaRPr lang="en-US" sz="2000" dirty="0">
              <a:latin typeface="Calibri" panose="020F0502020204030204" pitchFamily="34" charset="0"/>
              <a:ea typeface="Cambria" panose="02040503050406030204" pitchFamily="18" charset="0"/>
              <a:cs typeface="Calibri" panose="020F0502020204030204" pitchFamily="34" charset="0"/>
            </a:endParaRPr>
          </a:p>
          <a:p>
            <a:r>
              <a:rPr lang="en-US" sz="2000" dirty="0">
                <a:latin typeface="Calibri" panose="020F0502020204030204" pitchFamily="34" charset="0"/>
                <a:ea typeface="Cambria" panose="02040503050406030204" pitchFamily="18" charset="0"/>
                <a:cs typeface="Calibri" panose="020F0502020204030204" pitchFamily="34" charset="0"/>
              </a:rPr>
              <a:t>Make sure you have as much information as possible. The  insured’s legal name, birthdate, death date, and Social </a:t>
            </a:r>
            <a:r>
              <a:rPr lang="en-US" sz="2000" dirty="0" smtClean="0">
                <a:latin typeface="Calibri" panose="020F0502020204030204" pitchFamily="34" charset="0"/>
                <a:ea typeface="Cambria" panose="02040503050406030204" pitchFamily="18" charset="0"/>
                <a:cs typeface="Calibri" panose="020F0502020204030204" pitchFamily="34" charset="0"/>
              </a:rPr>
              <a:t>Security or ITIN </a:t>
            </a:r>
            <a:r>
              <a:rPr lang="en-US" sz="2000" dirty="0">
                <a:latin typeface="Calibri" panose="020F0502020204030204" pitchFamily="34" charset="0"/>
                <a:ea typeface="Cambria" panose="02040503050406030204" pitchFamily="18" charset="0"/>
                <a:cs typeface="Calibri" panose="020F0502020204030204" pitchFamily="34" charset="0"/>
              </a:rPr>
              <a:t>number are required.  Submitting previous legal names and addresses will allow the companies to conduct a more accurate search of their records. Anyone who believes they are a beneficiary, next of kin, or representative can request this information.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5955" y="4713539"/>
            <a:ext cx="5134953" cy="616990"/>
          </a:xfrm>
          <a:prstGeom prst="rect">
            <a:avLst/>
          </a:prstGeom>
        </p:spPr>
      </p:pic>
    </p:spTree>
    <p:extLst>
      <p:ext uri="{BB962C8B-B14F-4D97-AF65-F5344CB8AC3E}">
        <p14:creationId xmlns:p14="http://schemas.microsoft.com/office/powerpoint/2010/main" val="3258315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fe of an Educator - Dr. Justin Tarte: Don't forg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4077" y="1913626"/>
            <a:ext cx="3157923" cy="2736867"/>
          </a:xfrm>
          <a:prstGeom prst="rect">
            <a:avLst/>
          </a:prstGeom>
        </p:spPr>
      </p:pic>
      <p:sp>
        <p:nvSpPr>
          <p:cNvPr id="2" name="Title 1"/>
          <p:cNvSpPr>
            <a:spLocks noGrp="1"/>
          </p:cNvSpPr>
          <p:nvPr>
            <p:ph type="title"/>
          </p:nvPr>
        </p:nvSpPr>
        <p:spPr>
          <a:xfrm>
            <a:off x="0" y="151959"/>
            <a:ext cx="12192000" cy="1325563"/>
          </a:xfrm>
        </p:spPr>
        <p:txBody>
          <a:bodyPr>
            <a:normAutofit/>
          </a:bodyPr>
          <a:lstStyle/>
          <a:p>
            <a:pPr algn="ctr"/>
            <a:r>
              <a:rPr lang="en-US" sz="3600" b="1" dirty="0" smtClean="0">
                <a:latin typeface="Calibri" panose="020F0502020204030204" pitchFamily="34" charset="0"/>
                <a:cs typeface="Calibri" panose="020F0502020204030204" pitchFamily="34" charset="0"/>
              </a:rPr>
              <a:t>Final Note – Life Insurance</a:t>
            </a:r>
            <a:endParaRPr lang="en-US" sz="36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794824" y="1477522"/>
            <a:ext cx="8595361" cy="4800600"/>
          </a:xfrm>
        </p:spPr>
        <p:txBody>
          <a:bodyPr>
            <a:normAutofit/>
          </a:bodyPr>
          <a:lstStyle/>
          <a:p>
            <a:pPr marL="0" indent="0">
              <a:buNone/>
            </a:pPr>
            <a:r>
              <a:rPr lang="en-US" sz="2000" dirty="0" smtClean="0">
                <a:latin typeface="Calibri" panose="020F0502020204030204" pitchFamily="34" charset="0"/>
                <a:ea typeface="Cambria" panose="02040503050406030204" pitchFamily="18" charset="0"/>
              </a:rPr>
              <a:t>It is important that you understand the life insurance policy you own, or are considering purchasing.</a:t>
            </a:r>
          </a:p>
          <a:p>
            <a:pPr marL="0" indent="0">
              <a:buNone/>
            </a:pPr>
            <a:r>
              <a:rPr lang="en-US" sz="2000" dirty="0">
                <a:latin typeface="Calibri" panose="020F0502020204030204" pitchFamily="34" charset="0"/>
                <a:ea typeface="Cambria" panose="02040503050406030204" pitchFamily="18" charset="0"/>
              </a:rPr>
              <a:t>C</a:t>
            </a:r>
            <a:r>
              <a:rPr lang="en-US" sz="2000" dirty="0" smtClean="0">
                <a:latin typeface="Calibri" panose="020F0502020204030204" pitchFamily="34" charset="0"/>
                <a:ea typeface="Cambria" panose="02040503050406030204" pitchFamily="18" charset="0"/>
              </a:rPr>
              <a:t>ontact your insurer or insurance producer for advice if you don’t understand the policy</a:t>
            </a:r>
          </a:p>
          <a:p>
            <a:pPr marL="0" indent="0">
              <a:buNone/>
            </a:pPr>
            <a:r>
              <a:rPr lang="en-US" sz="2000" dirty="0" smtClean="0">
                <a:latin typeface="Calibri" panose="020F0502020204030204" pitchFamily="34" charset="0"/>
                <a:ea typeface="Cambria" panose="02040503050406030204" pitchFamily="18" charset="0"/>
              </a:rPr>
              <a:t>It is a good idea to:</a:t>
            </a:r>
          </a:p>
          <a:p>
            <a:r>
              <a:rPr lang="en-US" sz="2000" dirty="0">
                <a:latin typeface="Calibri" panose="020F0502020204030204" pitchFamily="34" charset="0"/>
                <a:ea typeface="Cambria" panose="02040503050406030204" pitchFamily="18" charset="0"/>
              </a:rPr>
              <a:t>R</a:t>
            </a:r>
            <a:r>
              <a:rPr lang="en-US" sz="2000" dirty="0" smtClean="0">
                <a:latin typeface="Calibri" panose="020F0502020204030204" pitchFamily="34" charset="0"/>
                <a:ea typeface="Cambria" panose="02040503050406030204" pitchFamily="18" charset="0"/>
              </a:rPr>
              <a:t>ead your policy, and to review any updates or changes made to your policy carefully; and</a:t>
            </a:r>
          </a:p>
          <a:p>
            <a:r>
              <a:rPr lang="en-US" sz="2000" dirty="0" smtClean="0">
                <a:latin typeface="Calibri" panose="020F0502020204030204" pitchFamily="34" charset="0"/>
                <a:ea typeface="Cambria" panose="02040503050406030204" pitchFamily="18" charset="0"/>
              </a:rPr>
              <a:t>Review all statements carefully.  If you find your statement confusing, please don’t toss it out or file it away until you’ve spoken to your insurer or insurance producer and thoroughly understand your statement.</a:t>
            </a:r>
            <a:endParaRPr lang="en-US" sz="2000" dirty="0">
              <a:latin typeface="Calibri" panose="020F0502020204030204" pitchFamily="34" charset="0"/>
              <a:ea typeface="Cambria" panose="02040503050406030204" pitchFamily="18" charset="0"/>
            </a:endParaRPr>
          </a:p>
          <a:p>
            <a:pPr marL="0" indent="0">
              <a:buNone/>
            </a:pPr>
            <a:endParaRPr lang="en-US" sz="2000" dirty="0"/>
          </a:p>
          <a:p>
            <a:pPr marL="0" indent="0">
              <a:buNone/>
            </a:pPr>
            <a:endParaRPr lang="en-US" sz="20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369A0BF5-2E7D-4012-B275-7B2E4A4D5798}" type="slidenum">
              <a:rPr lang="en-US" smtClean="0"/>
              <a:t>31</a:t>
            </a:fld>
            <a:endParaRPr lang="en-US" dirty="0"/>
          </a:p>
        </p:txBody>
      </p:sp>
    </p:spTree>
    <p:extLst>
      <p:ext uri="{BB962C8B-B14F-4D97-AF65-F5344CB8AC3E}">
        <p14:creationId xmlns:p14="http://schemas.microsoft.com/office/powerpoint/2010/main" val="1673983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p:cNvPr>
          <p:cNvSpPr txBox="1"/>
          <p:nvPr/>
        </p:nvSpPr>
        <p:spPr>
          <a:xfrm>
            <a:off x="1" y="398319"/>
            <a:ext cx="12191999"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Additional Resources</a:t>
            </a:r>
          </a:p>
        </p:txBody>
      </p:sp>
      <p:sp>
        <p:nvSpPr>
          <p:cNvPr id="3" name="TextBox 2"/>
          <p:cNvSpPr txBox="1"/>
          <p:nvPr/>
        </p:nvSpPr>
        <p:spPr>
          <a:xfrm>
            <a:off x="675408" y="1267200"/>
            <a:ext cx="11170227" cy="470898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Consumer Guide to Life Insurance</a:t>
            </a:r>
          </a:p>
          <a:p>
            <a:r>
              <a:rPr lang="en-US" sz="2000" dirty="0">
                <a:latin typeface="Calibri" panose="020F0502020204030204" pitchFamily="34" charset="0"/>
                <a:cs typeface="Calibri" panose="020F0502020204030204" pitchFamily="34" charset="0"/>
                <a:hlinkClick r:id="rId3"/>
              </a:rPr>
              <a:t>https://insurance.maryland.gov/Consumer/Documents/publications/lifeinsurance.pdf</a:t>
            </a:r>
            <a:r>
              <a:rPr lang="en-US" sz="2000" dirty="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Consumer Guide to Life Insurance - Spanish</a:t>
            </a:r>
          </a:p>
          <a:p>
            <a:r>
              <a:rPr lang="en-US" sz="2000" dirty="0">
                <a:latin typeface="Calibri" panose="020F0502020204030204" pitchFamily="34" charset="0"/>
                <a:cs typeface="Calibri" panose="020F0502020204030204" pitchFamily="34" charset="0"/>
                <a:hlinkClick r:id="rId4"/>
              </a:rPr>
              <a:t>https://insurance.maryland.gov/Consumer/Documents/publications/lifeinsurancespanish.pdf</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Life Insurance for Military Personnel</a:t>
            </a:r>
          </a:p>
          <a:p>
            <a:r>
              <a:rPr lang="en-US" sz="2000" dirty="0">
                <a:latin typeface="Calibri" panose="020F0502020204030204" pitchFamily="34" charset="0"/>
                <a:cs typeface="Calibri" panose="020F0502020204030204" pitchFamily="34" charset="0"/>
                <a:hlinkClick r:id="rId5"/>
              </a:rPr>
              <a:t>https://insurance.maryland.gov/Consumer/Documents/publications/militaryinsurance.pdf</a:t>
            </a:r>
            <a:r>
              <a:rPr lang="en-US" sz="2000" dirty="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Information about pre-burial needs from DLLR</a:t>
            </a:r>
          </a:p>
          <a:p>
            <a:r>
              <a:rPr lang="en-US" sz="2000" dirty="0">
                <a:latin typeface="Calibri" panose="020F0502020204030204" pitchFamily="34" charset="0"/>
                <a:cs typeface="Calibri" panose="020F0502020204030204" pitchFamily="34" charset="0"/>
                <a:hlinkClick r:id="rId6"/>
              </a:rPr>
              <a:t>http://www.dllr.state.md.us/license/cem/cemtips.shtml</a:t>
            </a:r>
            <a:r>
              <a:rPr lang="en-US" sz="2000" dirty="0">
                <a:latin typeface="Calibri" panose="020F0502020204030204" pitchFamily="34" charset="0"/>
                <a:cs typeface="Calibri" panose="020F0502020204030204" pitchFamily="34" charset="0"/>
              </a:rPr>
              <a:t> </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671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8428" y="1468653"/>
            <a:ext cx="9035142" cy="1679661"/>
          </a:xfrm>
        </p:spPr>
        <p:txBody>
          <a:bodyPr>
            <a:normAutofit/>
          </a:bodyPr>
          <a:lstStyle/>
          <a:p>
            <a:pPr marL="0" indent="0" algn="ctr">
              <a:buNone/>
            </a:pPr>
            <a:r>
              <a:rPr lang="en-US" b="1" dirty="0" smtClean="0">
                <a:ea typeface="Cambria" panose="02040503050406030204" pitchFamily="18" charset="0"/>
                <a:cs typeface="Calibri" panose="020F0502020204030204" pitchFamily="34" charset="0"/>
              </a:rPr>
              <a:t>Maryland </a:t>
            </a:r>
            <a:r>
              <a:rPr lang="en-US" b="1" dirty="0">
                <a:ea typeface="Cambria" panose="02040503050406030204" pitchFamily="18" charset="0"/>
                <a:cs typeface="Calibri" panose="020F0502020204030204" pitchFamily="34" charset="0"/>
              </a:rPr>
              <a:t>Insurance Administration</a:t>
            </a:r>
          </a:p>
          <a:p>
            <a:pPr marL="0" indent="0" algn="ctr">
              <a:buNone/>
            </a:pPr>
            <a:r>
              <a:rPr lang="en-US" sz="2400" b="1" dirty="0">
                <a:ea typeface="Cambria" panose="02040503050406030204" pitchFamily="18" charset="0"/>
                <a:cs typeface="Calibri" panose="020F0502020204030204" pitchFamily="34" charset="0"/>
              </a:rPr>
              <a:t>800-492-6116 </a:t>
            </a:r>
            <a:r>
              <a:rPr lang="en-US" sz="2400" b="1" dirty="0" smtClean="0">
                <a:ea typeface="Cambria" panose="02040503050406030204" pitchFamily="18" charset="0"/>
                <a:cs typeface="Calibri" panose="020F0502020204030204" pitchFamily="34" charset="0"/>
              </a:rPr>
              <a:t>| 410-468-2000 | </a:t>
            </a:r>
            <a:r>
              <a:rPr lang="en-US" sz="2400" dirty="0">
                <a:latin typeface="Calibri" panose="020F0502020204030204" pitchFamily="34" charset="0"/>
                <a:cs typeface="Calibri" panose="020F0502020204030204" pitchFamily="34" charset="0"/>
              </a:rPr>
              <a:t>800-735-2258 (TTY)</a:t>
            </a:r>
            <a:endParaRPr lang="en-US" sz="2400" b="1" dirty="0">
              <a:ea typeface="Cambria" panose="02040503050406030204" pitchFamily="18" charset="0"/>
              <a:cs typeface="Calibri" panose="020F0502020204030204" pitchFamily="34" charset="0"/>
            </a:endParaRPr>
          </a:p>
          <a:p>
            <a:pPr marL="0" indent="0" algn="ctr">
              <a:buNone/>
            </a:pPr>
            <a:r>
              <a:rPr lang="en-US" sz="2000" b="1" dirty="0" smtClean="0">
                <a:latin typeface="Calibri" panose="020F0502020204030204" pitchFamily="34" charset="0"/>
                <a:ea typeface="Cambria" panose="02040503050406030204" pitchFamily="18" charset="0"/>
                <a:cs typeface="Calibri" panose="020F0502020204030204" pitchFamily="34" charset="0"/>
                <a:hlinkClick r:id="rId2"/>
              </a:rPr>
              <a:t>insurance.maryland.gov</a:t>
            </a:r>
            <a:endParaRPr lang="en-US" sz="2400" dirty="0"/>
          </a:p>
          <a:p>
            <a:pPr marL="0" indent="0">
              <a:buNone/>
            </a:pPr>
            <a:endParaRPr lang="en-US" sz="2400" dirty="0"/>
          </a:p>
          <a:p>
            <a:pPr marL="0" indent="0">
              <a:buNone/>
            </a:pPr>
            <a:endParaRPr lang="en-US" sz="2400" dirty="0"/>
          </a:p>
        </p:txBody>
      </p:sp>
      <p:sp>
        <p:nvSpPr>
          <p:cNvPr id="12" name="Title 1">
            <a:extLst>
              <a:ext uri="{FF2B5EF4-FFF2-40B4-BE49-F238E27FC236}">
                <a16:creationId xmlns:a16="http://schemas.microsoft.com/office/drawing/2014/main" id="{CC869D1D-77D9-C949-A19E-136181FD00CB}"/>
              </a:ext>
            </a:extLst>
          </p:cNvPr>
          <p:cNvSpPr txBox="1">
            <a:spLocks/>
          </p:cNvSpPr>
          <p:nvPr/>
        </p:nvSpPr>
        <p:spPr>
          <a:xfrm>
            <a:off x="341745" y="-38112"/>
            <a:ext cx="116085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Bef>
                <a:spcPts val="0"/>
              </a:spcBef>
              <a:spcAft>
                <a:spcPts val="800"/>
              </a:spcAft>
            </a:pPr>
            <a:r>
              <a:rPr lang="en-US" sz="3600" b="1" dirty="0">
                <a:latin typeface="+mn-lt"/>
                <a:cs typeface="Calibri" panose="020F0502020204030204" pitchFamily="34" charset="0"/>
              </a:rPr>
              <a:t>Contact Information</a:t>
            </a:r>
          </a:p>
        </p:txBody>
      </p:sp>
      <p:pic>
        <p:nvPicPr>
          <p:cNvPr id="4" name="Picture 3">
            <a:hlinkClick r:id="rId3"/>
            <a:extLst>
              <a:ext uri="{FF2B5EF4-FFF2-40B4-BE49-F238E27FC236}">
                <a16:creationId xmlns:a16="http://schemas.microsoft.com/office/drawing/2014/main" id="{1D4AE08D-0E70-0A48-850B-D41D92C76D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6934" y="4593953"/>
            <a:ext cx="609600" cy="596900"/>
          </a:xfrm>
          <a:prstGeom prst="rect">
            <a:avLst/>
          </a:prstGeom>
        </p:spPr>
      </p:pic>
      <p:sp>
        <p:nvSpPr>
          <p:cNvPr id="5" name="TextBox 4">
            <a:extLst>
              <a:ext uri="{FF2B5EF4-FFF2-40B4-BE49-F238E27FC236}">
                <a16:creationId xmlns:a16="http://schemas.microsoft.com/office/drawing/2014/main" id="{096B3C65-C028-0E46-94D1-A4ED253A643E}"/>
              </a:ext>
            </a:extLst>
          </p:cNvPr>
          <p:cNvSpPr txBox="1"/>
          <p:nvPr/>
        </p:nvSpPr>
        <p:spPr>
          <a:xfrm>
            <a:off x="1836534" y="3458381"/>
            <a:ext cx="3594621" cy="369332"/>
          </a:xfrm>
          <a:prstGeom prst="rect">
            <a:avLst/>
          </a:prstGeom>
          <a:noFill/>
        </p:spPr>
        <p:txBody>
          <a:bodyPr wrap="square" rtlCol="0">
            <a:spAutoFit/>
          </a:bodyPr>
          <a:lstStyle/>
          <a:p>
            <a:r>
              <a:rPr lang="en-US" dirty="0">
                <a:hlinkClick r:id="rId5"/>
              </a:rPr>
              <a:t>MDInsuranceAdmin</a:t>
            </a:r>
            <a:endParaRPr lang="en-US" dirty="0"/>
          </a:p>
        </p:txBody>
      </p:sp>
      <p:pic>
        <p:nvPicPr>
          <p:cNvPr id="8" name="Picture 7">
            <a:hlinkClick r:id="rId5"/>
            <a:extLst>
              <a:ext uri="{FF2B5EF4-FFF2-40B4-BE49-F238E27FC236}">
                <a16:creationId xmlns:a16="http://schemas.microsoft.com/office/drawing/2014/main" id="{B6EB8299-1B01-854E-BD32-98C091043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7452" y="3416345"/>
            <a:ext cx="448564" cy="444138"/>
          </a:xfrm>
          <a:prstGeom prst="rect">
            <a:avLst/>
          </a:prstGeom>
        </p:spPr>
      </p:pic>
      <p:sp>
        <p:nvSpPr>
          <p:cNvPr id="14" name="TextBox 13">
            <a:extLst>
              <a:ext uri="{FF2B5EF4-FFF2-40B4-BE49-F238E27FC236}">
                <a16:creationId xmlns:a16="http://schemas.microsoft.com/office/drawing/2014/main" id="{C8890835-10E8-2B47-A6F6-057FDD9948CF}"/>
              </a:ext>
            </a:extLst>
          </p:cNvPr>
          <p:cNvSpPr txBox="1"/>
          <p:nvPr/>
        </p:nvSpPr>
        <p:spPr>
          <a:xfrm>
            <a:off x="1836534" y="4729916"/>
            <a:ext cx="3594621" cy="369332"/>
          </a:xfrm>
          <a:prstGeom prst="rect">
            <a:avLst/>
          </a:prstGeom>
          <a:noFill/>
        </p:spPr>
        <p:txBody>
          <a:bodyPr wrap="square" rtlCol="0">
            <a:spAutoFit/>
          </a:bodyPr>
          <a:lstStyle/>
          <a:p>
            <a:r>
              <a:rPr lang="en-US" dirty="0">
                <a:hlinkClick r:id="rId3"/>
              </a:rPr>
              <a:t>Maryland Insurance Administration</a:t>
            </a:r>
            <a:endParaRPr lang="en-US" dirty="0"/>
          </a:p>
        </p:txBody>
      </p:sp>
      <p:pic>
        <p:nvPicPr>
          <p:cNvPr id="10" name="Picture 9">
            <a:hlinkClick r:id="rId7"/>
            <a:extLst>
              <a:ext uri="{FF2B5EF4-FFF2-40B4-BE49-F238E27FC236}">
                <a16:creationId xmlns:a16="http://schemas.microsoft.com/office/drawing/2014/main" id="{B165058E-D824-A141-9003-059A37ECA5A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3023" y="3347096"/>
            <a:ext cx="609600" cy="591902"/>
          </a:xfrm>
          <a:prstGeom prst="rect">
            <a:avLst/>
          </a:prstGeom>
        </p:spPr>
      </p:pic>
      <p:sp>
        <p:nvSpPr>
          <p:cNvPr id="15" name="TextBox 14">
            <a:extLst>
              <a:ext uri="{FF2B5EF4-FFF2-40B4-BE49-F238E27FC236}">
                <a16:creationId xmlns:a16="http://schemas.microsoft.com/office/drawing/2014/main" id="{67046B1F-C233-E94E-9A9C-D7492E9C6EF2}"/>
              </a:ext>
            </a:extLst>
          </p:cNvPr>
          <p:cNvSpPr txBox="1"/>
          <p:nvPr/>
        </p:nvSpPr>
        <p:spPr>
          <a:xfrm>
            <a:off x="8022623" y="3453748"/>
            <a:ext cx="3594621" cy="369332"/>
          </a:xfrm>
          <a:prstGeom prst="rect">
            <a:avLst/>
          </a:prstGeom>
          <a:noFill/>
        </p:spPr>
        <p:txBody>
          <a:bodyPr wrap="square" rtlCol="0">
            <a:spAutoFit/>
          </a:bodyPr>
          <a:lstStyle/>
          <a:p>
            <a:r>
              <a:rPr lang="en-US" dirty="0">
                <a:hlinkClick r:id="rId7"/>
              </a:rPr>
              <a:t>marylandinsuranceadmin</a:t>
            </a:r>
            <a:endParaRPr lang="en-US" dirty="0"/>
          </a:p>
        </p:txBody>
      </p:sp>
      <p:pic>
        <p:nvPicPr>
          <p:cNvPr id="11" name="Picture 10">
            <a:hlinkClick r:id="rId9"/>
            <a:extLst>
              <a:ext uri="{FF2B5EF4-FFF2-40B4-BE49-F238E27FC236}">
                <a16:creationId xmlns:a16="http://schemas.microsoft.com/office/drawing/2014/main" id="{70C5B5F4-9962-C244-A235-5AD53218DE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73654" y="4020627"/>
            <a:ext cx="488338" cy="495591"/>
          </a:xfrm>
          <a:prstGeom prst="rect">
            <a:avLst/>
          </a:prstGeom>
        </p:spPr>
      </p:pic>
      <p:sp>
        <p:nvSpPr>
          <p:cNvPr id="16" name="TextBox 15">
            <a:extLst>
              <a:ext uri="{FF2B5EF4-FFF2-40B4-BE49-F238E27FC236}">
                <a16:creationId xmlns:a16="http://schemas.microsoft.com/office/drawing/2014/main" id="{26103649-256C-6B43-9C47-9E47A83B2DEA}"/>
              </a:ext>
            </a:extLst>
          </p:cNvPr>
          <p:cNvSpPr txBox="1"/>
          <p:nvPr/>
        </p:nvSpPr>
        <p:spPr>
          <a:xfrm>
            <a:off x="8034464" y="4064518"/>
            <a:ext cx="3594621" cy="369332"/>
          </a:xfrm>
          <a:prstGeom prst="rect">
            <a:avLst/>
          </a:prstGeom>
          <a:noFill/>
        </p:spPr>
        <p:txBody>
          <a:bodyPr wrap="square" rtlCol="0">
            <a:spAutoFit/>
          </a:bodyPr>
          <a:lstStyle/>
          <a:p>
            <a:r>
              <a:rPr lang="en-US" dirty="0">
                <a:hlinkClick r:id="rId9"/>
              </a:rPr>
              <a:t>MD_Insurance</a:t>
            </a:r>
            <a:endParaRPr lang="en-US" dirty="0"/>
          </a:p>
        </p:txBody>
      </p:sp>
      <p:pic>
        <p:nvPicPr>
          <p:cNvPr id="13" name="Picture 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71962" y="1935171"/>
            <a:ext cx="435428" cy="435428"/>
          </a:xfrm>
          <a:prstGeom prst="rect">
            <a:avLst/>
          </a:prstGeom>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61333" y="2470334"/>
            <a:ext cx="348972" cy="348972"/>
          </a:xfrm>
          <a:prstGeom prst="rect">
            <a:avLst/>
          </a:prstGeom>
        </p:spPr>
      </p:pic>
      <p:pic>
        <p:nvPicPr>
          <p:cNvPr id="18" name="Picture 17">
            <a:hlinkClick r:id="rId13"/>
            <a:extLst>
              <a:ext uri="{FF2B5EF4-FFF2-40B4-BE49-F238E27FC236}">
                <a16:creationId xmlns:a16="http://schemas.microsoft.com/office/drawing/2014/main" id="{B6EB8299-1B01-854E-BD32-98C0910437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07452" y="4027115"/>
            <a:ext cx="448564" cy="444138"/>
          </a:xfrm>
          <a:prstGeom prst="rect">
            <a:avLst/>
          </a:prstGeom>
        </p:spPr>
      </p:pic>
      <p:sp>
        <p:nvSpPr>
          <p:cNvPr id="19" name="TextBox 18">
            <a:extLst>
              <a:ext uri="{FF2B5EF4-FFF2-40B4-BE49-F238E27FC236}">
                <a16:creationId xmlns:a16="http://schemas.microsoft.com/office/drawing/2014/main" id="{096B3C65-C028-0E46-94D1-A4ED253A643E}"/>
              </a:ext>
            </a:extLst>
          </p:cNvPr>
          <p:cNvSpPr txBox="1"/>
          <p:nvPr/>
        </p:nvSpPr>
        <p:spPr>
          <a:xfrm>
            <a:off x="1857991" y="4064518"/>
            <a:ext cx="3594621" cy="369332"/>
          </a:xfrm>
          <a:prstGeom prst="rect">
            <a:avLst/>
          </a:prstGeom>
          <a:noFill/>
        </p:spPr>
        <p:txBody>
          <a:bodyPr wrap="square" rtlCol="0">
            <a:spAutoFit/>
          </a:bodyPr>
          <a:lstStyle/>
          <a:p>
            <a:r>
              <a:rPr lang="en-US" dirty="0">
                <a:hlinkClick r:id="rId13"/>
              </a:rPr>
              <a:t>e</a:t>
            </a:r>
            <a:r>
              <a:rPr lang="en-US" dirty="0" smtClean="0">
                <a:hlinkClick r:id="rId13"/>
              </a:rPr>
              <a:t>n </a:t>
            </a:r>
            <a:r>
              <a:rPr lang="en-US" dirty="0" err="1" smtClean="0">
                <a:hlinkClick r:id="rId13"/>
              </a:rPr>
              <a:t>Español</a:t>
            </a:r>
            <a:r>
              <a:rPr lang="en-US" dirty="0" smtClean="0">
                <a:hlinkClick r:id="rId13"/>
              </a:rPr>
              <a:t>: </a:t>
            </a:r>
            <a:r>
              <a:rPr lang="en-US" dirty="0" err="1" smtClean="0">
                <a:hlinkClick r:id="rId13"/>
              </a:rPr>
              <a:t>MDInsuranceAdminES</a:t>
            </a:r>
            <a:endParaRPr lang="en-US" dirty="0"/>
          </a:p>
        </p:txBody>
      </p:sp>
      <p:pic>
        <p:nvPicPr>
          <p:cNvPr id="2" name="Picture 1">
            <a:hlinkClick r:id="rId14"/>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7500661" y="4697420"/>
            <a:ext cx="434324" cy="434324"/>
          </a:xfrm>
          <a:prstGeom prst="rect">
            <a:avLst/>
          </a:prstGeom>
        </p:spPr>
      </p:pic>
      <p:sp>
        <p:nvSpPr>
          <p:cNvPr id="6" name="TextBox 5"/>
          <p:cNvSpPr txBox="1"/>
          <p:nvPr/>
        </p:nvSpPr>
        <p:spPr>
          <a:xfrm>
            <a:off x="8034464" y="4729916"/>
            <a:ext cx="3831221" cy="369332"/>
          </a:xfrm>
          <a:prstGeom prst="rect">
            <a:avLst/>
          </a:prstGeom>
          <a:noFill/>
        </p:spPr>
        <p:txBody>
          <a:bodyPr wrap="square" rtlCol="0">
            <a:spAutoFit/>
          </a:bodyPr>
          <a:lstStyle/>
          <a:p>
            <a:r>
              <a:rPr lang="en-US" dirty="0">
                <a:hlinkClick r:id="rId14"/>
              </a:rPr>
              <a:t>https://bit.ly/mdmiayoutube</a:t>
            </a:r>
            <a:endParaRPr lang="en-US" dirty="0"/>
          </a:p>
        </p:txBody>
      </p:sp>
      <p:sp>
        <p:nvSpPr>
          <p:cNvPr id="7" name="Slide Number Placeholder 6"/>
          <p:cNvSpPr>
            <a:spLocks noGrp="1"/>
          </p:cNvSpPr>
          <p:nvPr>
            <p:ph type="sldNum" sz="quarter" idx="12"/>
          </p:nvPr>
        </p:nvSpPr>
        <p:spPr/>
        <p:txBody>
          <a:bodyPr/>
          <a:lstStyle/>
          <a:p>
            <a:fld id="{C1B8617B-320A-4382-9C12-2BD24F2BAB69}" type="slidenum">
              <a:rPr lang="en-US" smtClean="0"/>
              <a:t>33</a:t>
            </a:fld>
            <a:endParaRPr lang="en-US"/>
          </a:p>
        </p:txBody>
      </p:sp>
    </p:spTree>
    <p:extLst>
      <p:ext uri="{BB962C8B-B14F-4D97-AF65-F5344CB8AC3E}">
        <p14:creationId xmlns:p14="http://schemas.microsoft.com/office/powerpoint/2010/main" val="24922596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2100943"/>
            <a:ext cx="2438400" cy="2438400"/>
          </a:xfrm>
          <a:prstGeom prst="rect">
            <a:avLst/>
          </a:prstGeom>
        </p:spPr>
      </p:pic>
      <p:sp>
        <p:nvSpPr>
          <p:cNvPr id="6" name="Content Placeholder 2"/>
          <p:cNvSpPr txBox="1">
            <a:spLocks/>
          </p:cNvSpPr>
          <p:nvPr/>
        </p:nvSpPr>
        <p:spPr>
          <a:xfrm>
            <a:off x="0" y="1007526"/>
            <a:ext cx="12192000" cy="1357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000" b="1" dirty="0" smtClean="0">
                <a:latin typeface="Calibri" panose="020F0502020204030204" pitchFamily="34" charset="0"/>
                <a:ea typeface="+mj-ea"/>
                <a:cs typeface="Calibri" panose="020F0502020204030204" pitchFamily="34" charset="0"/>
              </a:rPr>
              <a:t>Questions </a:t>
            </a:r>
            <a:endParaRPr lang="en-US" sz="8000" b="1" dirty="0">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67052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E6F69-F423-E44B-B2AB-48F26944C195}"/>
              </a:ext>
            </a:extLst>
          </p:cNvPr>
          <p:cNvSpPr>
            <a:spLocks noGrp="1"/>
          </p:cNvSpPr>
          <p:nvPr>
            <p:ph type="title"/>
          </p:nvPr>
        </p:nvSpPr>
        <p:spPr>
          <a:xfrm>
            <a:off x="809425" y="399005"/>
            <a:ext cx="10842357" cy="876653"/>
          </a:xfrm>
        </p:spPr>
        <p:txBody>
          <a:bodyPr>
            <a:normAutofit/>
          </a:bodyPr>
          <a:lstStyle/>
          <a:p>
            <a:pPr marL="0" marR="0" algn="ctr">
              <a:lnSpc>
                <a:spcPct val="107000"/>
              </a:lnSpc>
              <a:spcBef>
                <a:spcPts val="0"/>
              </a:spcBef>
              <a:spcAft>
                <a:spcPts val="800"/>
              </a:spcAft>
            </a:pPr>
            <a:r>
              <a:rPr lang="en-US" sz="3600" b="1" dirty="0" smtClean="0">
                <a:latin typeface="Calibri" panose="020F0502020204030204" pitchFamily="34" charset="0"/>
              </a:rPr>
              <a:t>What is the Maryland Insurance Administration</a:t>
            </a:r>
            <a:endParaRPr lang="en-US" sz="3600" b="1" dirty="0">
              <a:latin typeface="Calibri" panose="020F0502020204030204" pitchFamily="34" charset="0"/>
            </a:endParaRPr>
          </a:p>
        </p:txBody>
      </p:sp>
      <p:sp>
        <p:nvSpPr>
          <p:cNvPr id="8" name="TextBox 7">
            <a:extLst>
              <a:ext uri="{FF2B5EF4-FFF2-40B4-BE49-F238E27FC236}">
                <a16:creationId xmlns:a16="http://schemas.microsoft.com/office/drawing/2014/main" id="{A2EF35C0-DF8E-44E8-85DE-65B7E80438A8}"/>
              </a:ext>
            </a:extLst>
          </p:cNvPr>
          <p:cNvSpPr txBox="1"/>
          <p:nvPr/>
        </p:nvSpPr>
        <p:spPr>
          <a:xfrm>
            <a:off x="992305" y="1487823"/>
            <a:ext cx="7985759" cy="3631763"/>
          </a:xfrm>
          <a:prstGeom prst="rect">
            <a:avLst/>
          </a:prstGeom>
          <a:noFill/>
        </p:spPr>
        <p:txBody>
          <a:bodyPr wrap="square">
            <a:spAutoFit/>
          </a:bodyPr>
          <a:lstStyle/>
          <a:p>
            <a:pPr>
              <a:buClr>
                <a:schemeClr val="lt2"/>
              </a:buClr>
              <a:buSzPts val="2100"/>
            </a:pPr>
            <a:r>
              <a:rPr lang="en-US" sz="2000" dirty="0">
                <a:solidFill>
                  <a:schemeClr val="dk1"/>
                </a:solidFill>
                <a:latin typeface="Calibri" panose="020F0502020204030204" pitchFamily="34" charset="0"/>
                <a:ea typeface="Cambria" panose="02040503050406030204" pitchFamily="18" charset="0"/>
                <a:cs typeface="Calibri" panose="020F0502020204030204" pitchFamily="34" charset="0"/>
                <a:sym typeface="Arial"/>
              </a:rPr>
              <a:t>The Maryland Insurance Administration (MIA) is the state agency that regulates insurance in Maryland. The MIA:</a:t>
            </a:r>
            <a:endParaRPr lang="en-US" sz="2000" dirty="0">
              <a:latin typeface="Calibri" panose="020F0502020204030204" pitchFamily="34" charset="0"/>
              <a:ea typeface="Cambria" panose="02040503050406030204" pitchFamily="18" charset="0"/>
              <a:cs typeface="Calibri" panose="020F0502020204030204" pitchFamily="34" charset="0"/>
            </a:endParaRPr>
          </a:p>
          <a:p>
            <a:pPr marL="800100" lvl="1" indent="-342900">
              <a:spcBef>
                <a:spcPts val="560"/>
              </a:spcBef>
              <a:buClr>
                <a:schemeClr val="tx1"/>
              </a:buClr>
              <a:buSzPts val="2100"/>
              <a:buFont typeface="Arial" panose="020B0604020202020204" pitchFamily="34" charset="0"/>
              <a:buChar char="•"/>
            </a:pPr>
            <a:r>
              <a:rPr lang="en-US" sz="2000" dirty="0">
                <a:solidFill>
                  <a:schemeClr val="dk1"/>
                </a:solidFill>
                <a:latin typeface="Calibri" panose="020F0502020204030204" pitchFamily="34" charset="0"/>
                <a:ea typeface="Cambria" panose="02040503050406030204" pitchFamily="18" charset="0"/>
                <a:cs typeface="Calibri" panose="020F0502020204030204" pitchFamily="34" charset="0"/>
              </a:rPr>
              <a:t>Licenses insurers and insurance producers (agents or brokers).</a:t>
            </a:r>
          </a:p>
          <a:p>
            <a:pPr marL="800100" lvl="1" indent="-342900">
              <a:spcBef>
                <a:spcPts val="560"/>
              </a:spcBef>
              <a:buClr>
                <a:schemeClr val="tx1"/>
              </a:buClr>
              <a:buSzPts val="2100"/>
              <a:buFont typeface="Arial" panose="020B0604020202020204" pitchFamily="34" charset="0"/>
              <a:buChar char="•"/>
            </a:pPr>
            <a:r>
              <a:rPr lang="en-US" sz="2000" dirty="0">
                <a:solidFill>
                  <a:schemeClr val="dk1"/>
                </a:solidFill>
                <a:latin typeface="Calibri" panose="020F0502020204030204" pitchFamily="34" charset="0"/>
                <a:ea typeface="Cambria" panose="02040503050406030204" pitchFamily="18" charset="0"/>
                <a:cs typeface="Calibri" panose="020F0502020204030204" pitchFamily="34" charset="0"/>
              </a:rPr>
              <a:t>Examines the business practices of licensees to ensure compliance.</a:t>
            </a:r>
          </a:p>
          <a:p>
            <a:pPr marL="800100" lvl="1" indent="-342900">
              <a:spcBef>
                <a:spcPts val="560"/>
              </a:spcBef>
              <a:buClr>
                <a:schemeClr val="tx1"/>
              </a:buClr>
              <a:buSzPts val="2100"/>
              <a:buFont typeface="Arial" panose="020B0604020202020204" pitchFamily="34" charset="0"/>
              <a:buChar char="•"/>
            </a:pPr>
            <a:r>
              <a:rPr lang="en-US" sz="2000" dirty="0">
                <a:solidFill>
                  <a:schemeClr val="dk1"/>
                </a:solidFill>
                <a:latin typeface="Calibri" panose="020F0502020204030204" pitchFamily="34" charset="0"/>
                <a:ea typeface="Cambria" panose="02040503050406030204" pitchFamily="18" charset="0"/>
                <a:cs typeface="Calibri" panose="020F0502020204030204" pitchFamily="34" charset="0"/>
              </a:rPr>
              <a:t>Monitors solvency of insurers.</a:t>
            </a:r>
          </a:p>
          <a:p>
            <a:pPr marL="800100" lvl="1" indent="-342900">
              <a:spcBef>
                <a:spcPts val="560"/>
              </a:spcBef>
              <a:buClr>
                <a:schemeClr val="tx1"/>
              </a:buClr>
              <a:buSzPts val="2100"/>
              <a:buFont typeface="Arial" panose="020B0604020202020204" pitchFamily="34" charset="0"/>
              <a:buChar char="•"/>
            </a:pPr>
            <a:r>
              <a:rPr lang="en-US" sz="2000" dirty="0">
                <a:solidFill>
                  <a:schemeClr val="dk1"/>
                </a:solidFill>
                <a:latin typeface="Calibri" panose="020F0502020204030204" pitchFamily="34" charset="0"/>
                <a:ea typeface="Cambria" panose="02040503050406030204" pitchFamily="18" charset="0"/>
                <a:cs typeface="Calibri" panose="020F0502020204030204" pitchFamily="34" charset="0"/>
              </a:rPr>
              <a:t>Reviews/approves insurance policy forms.</a:t>
            </a:r>
          </a:p>
          <a:p>
            <a:pPr marL="800100" lvl="1" indent="-342900">
              <a:spcBef>
                <a:spcPts val="560"/>
              </a:spcBef>
              <a:buClr>
                <a:schemeClr val="tx1"/>
              </a:buClr>
              <a:buSzPts val="2100"/>
              <a:buFont typeface="Arial" panose="020B0604020202020204" pitchFamily="34" charset="0"/>
              <a:buChar char="•"/>
            </a:pPr>
            <a:r>
              <a:rPr lang="en-US" sz="2000" dirty="0">
                <a:solidFill>
                  <a:schemeClr val="dk1"/>
                </a:solidFill>
                <a:latin typeface="Calibri" panose="020F0502020204030204" pitchFamily="34" charset="0"/>
                <a:ea typeface="Cambria" panose="02040503050406030204" pitchFamily="18" charset="0"/>
                <a:cs typeface="Calibri" panose="020F0502020204030204" pitchFamily="34" charset="0"/>
              </a:rPr>
              <a:t>Reviews insurance rates to ensure rates are not inadequate, excessive or unfairly discriminatory.</a:t>
            </a:r>
          </a:p>
          <a:p>
            <a:pPr marL="800100" lvl="1" indent="-342900">
              <a:spcBef>
                <a:spcPts val="560"/>
              </a:spcBef>
              <a:buClr>
                <a:schemeClr val="tx1"/>
              </a:buClr>
              <a:buSzPts val="2100"/>
              <a:buFont typeface="Arial" panose="020B0604020202020204" pitchFamily="34" charset="0"/>
              <a:buChar char="•"/>
            </a:pPr>
            <a:r>
              <a:rPr lang="en-US" sz="2000" dirty="0">
                <a:solidFill>
                  <a:schemeClr val="dk1"/>
                </a:solidFill>
                <a:latin typeface="Calibri" panose="020F0502020204030204" pitchFamily="34" charset="0"/>
                <a:ea typeface="Cambria" panose="02040503050406030204" pitchFamily="18" charset="0"/>
                <a:cs typeface="Calibri" panose="020F0502020204030204" pitchFamily="34" charset="0"/>
              </a:rPr>
              <a:t>Investigates consumer and provider complaints and allegations of fraud.</a:t>
            </a:r>
          </a:p>
        </p:txBody>
      </p:sp>
      <p:pic>
        <p:nvPicPr>
          <p:cNvPr id="1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0985" y="1211580"/>
            <a:ext cx="1917171" cy="4296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69A0BF5-2E7D-4012-B275-7B2E4A4D5798}" type="slidenum">
              <a:rPr lang="en-US" smtClean="0"/>
              <a:t>4</a:t>
            </a:fld>
            <a:endParaRPr lang="en-US" dirty="0"/>
          </a:p>
        </p:txBody>
      </p:sp>
      <p:sp>
        <p:nvSpPr>
          <p:cNvPr id="6" name="Rectangle 4"/>
          <p:cNvSpPr>
            <a:spLocks noChangeArrowheads="1"/>
          </p:cNvSpPr>
          <p:nvPr/>
        </p:nvSpPr>
        <p:spPr bwMode="auto">
          <a:xfrm>
            <a:off x="4274343" y="5236369"/>
            <a:ext cx="296465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hlinkClick r:id="rId4"/>
              </a:rPr>
              <a:t>Video: How the MIA </a:t>
            </a:r>
            <a:r>
              <a:rPr lang="en-US" altLang="en-US" dirty="0" smtClean="0">
                <a:hlinkClick r:id="rId4"/>
              </a:rPr>
              <a:t>Can Help</a:t>
            </a:r>
            <a:endParaRPr lang="en-US" altLang="en-US" dirty="0"/>
          </a:p>
        </p:txBody>
      </p:sp>
    </p:spTree>
    <p:extLst>
      <p:ext uri="{BB962C8B-B14F-4D97-AF65-F5344CB8AC3E}">
        <p14:creationId xmlns:p14="http://schemas.microsoft.com/office/powerpoint/2010/main" val="3155031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34324"/>
            <a:ext cx="12192000" cy="646331"/>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Types of Life Insurance</a:t>
            </a:r>
          </a:p>
        </p:txBody>
      </p:sp>
      <p:sp>
        <p:nvSpPr>
          <p:cNvPr id="3" name="TextBox 2"/>
          <p:cNvSpPr txBox="1"/>
          <p:nvPr/>
        </p:nvSpPr>
        <p:spPr>
          <a:xfrm>
            <a:off x="629768" y="1602390"/>
            <a:ext cx="7074976" cy="2523768"/>
          </a:xfrm>
          <a:prstGeom prst="rect">
            <a:avLst/>
          </a:prstGeom>
          <a:noFill/>
        </p:spPr>
        <p:txBody>
          <a:bodyPr wrap="square" rtlCol="0">
            <a:spAutoFit/>
          </a:bodyPr>
          <a:lstStyle/>
          <a:p>
            <a:r>
              <a:rPr lang="en-US" sz="2000" dirty="0">
                <a:latin typeface="Calibri" panose="020F0502020204030204" pitchFamily="34" charset="0"/>
                <a:ea typeface="Cambria" panose="02040503050406030204" pitchFamily="18" charset="0"/>
                <a:cs typeface="Calibri" panose="020F0502020204030204" pitchFamily="34" charset="0"/>
              </a:rPr>
              <a:t>Many people purchase life insurance (and annuities) to provide security for themselves and their loved ones.  Your need for life insurance varies with your age and your financial responsibilities.  All policies are not the same. Some provide coverage for your lifetime and others cover you for a specific number of years. Some build up cash values and others do not.  Let’s look at the different types of life insurance.</a:t>
            </a:r>
          </a:p>
          <a:p>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16932" y="1080655"/>
            <a:ext cx="2736065" cy="4293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289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46046"/>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Types of Life Insurance</a:t>
            </a:r>
          </a:p>
        </p:txBody>
      </p:sp>
      <p:sp>
        <p:nvSpPr>
          <p:cNvPr id="2" name="TextBox 1"/>
          <p:cNvSpPr txBox="1"/>
          <p:nvPr/>
        </p:nvSpPr>
        <p:spPr>
          <a:xfrm>
            <a:off x="755304" y="1216359"/>
            <a:ext cx="5625175" cy="3785652"/>
          </a:xfrm>
          <a:prstGeom prst="rect">
            <a:avLst/>
          </a:prstGeom>
          <a:noFill/>
        </p:spPr>
        <p:txBody>
          <a:bodyPr wrap="square" rtlCol="0">
            <a:spAutoFit/>
          </a:bodyPr>
          <a:lstStyle/>
          <a:p>
            <a:r>
              <a:rPr lang="en-US" sz="2000" b="1" dirty="0"/>
              <a:t>Term Insurance</a:t>
            </a:r>
          </a:p>
          <a:p>
            <a:pPr marL="285750" indent="-285750">
              <a:buFont typeface="Arial" panose="020B0604020202020204" pitchFamily="34" charset="0"/>
              <a:buChar char="•"/>
            </a:pPr>
            <a:r>
              <a:rPr lang="en-US" sz="2000" dirty="0" smtClean="0"/>
              <a:t>Term </a:t>
            </a:r>
            <a:r>
              <a:rPr lang="en-US" sz="2000" dirty="0"/>
              <a:t>insurance covers you for a term of one or more years.</a:t>
            </a:r>
          </a:p>
          <a:p>
            <a:pPr marL="285750" indent="-285750">
              <a:buFont typeface="Arial" panose="020B0604020202020204" pitchFamily="34" charset="0"/>
              <a:buChar char="•"/>
            </a:pPr>
            <a:r>
              <a:rPr lang="en-US" sz="2000" dirty="0" smtClean="0"/>
              <a:t>It </a:t>
            </a:r>
            <a:r>
              <a:rPr lang="en-US" sz="2000" dirty="0"/>
              <a:t>pays a death benefit only if you die during that term.</a:t>
            </a:r>
          </a:p>
          <a:p>
            <a:pPr marL="285750" indent="-285750">
              <a:buFont typeface="Arial" panose="020B0604020202020204" pitchFamily="34" charset="0"/>
              <a:buChar char="•"/>
            </a:pPr>
            <a:r>
              <a:rPr lang="en-US" sz="2000" dirty="0" smtClean="0"/>
              <a:t>Term </a:t>
            </a:r>
            <a:r>
              <a:rPr lang="en-US" sz="2000" dirty="0"/>
              <a:t>insurance generally offers the largest insurance protection for your premium dollar, but generally does not build up cash value to use in the future. </a:t>
            </a:r>
          </a:p>
          <a:p>
            <a:pPr marL="285750" indent="-285750">
              <a:buFont typeface="Arial" panose="020B0604020202020204" pitchFamily="34" charset="0"/>
              <a:buChar char="•"/>
            </a:pPr>
            <a:r>
              <a:rPr lang="en-US" sz="2000" dirty="0" smtClean="0"/>
              <a:t>Generally</a:t>
            </a:r>
            <a:r>
              <a:rPr lang="en-US" sz="2000" dirty="0"/>
              <a:t>, term insurance offers lower premiums in early years but premiums may increase as you get older.</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b="33788"/>
          <a:stretch/>
        </p:blipFill>
        <p:spPr>
          <a:xfrm>
            <a:off x="6806045" y="1486388"/>
            <a:ext cx="4679249" cy="2597239"/>
          </a:xfrm>
          <a:prstGeom prst="rect">
            <a:avLst/>
          </a:prstGeom>
        </p:spPr>
      </p:pic>
    </p:spTree>
    <p:extLst>
      <p:ext uri="{BB962C8B-B14F-4D97-AF65-F5344CB8AC3E}">
        <p14:creationId xmlns:p14="http://schemas.microsoft.com/office/powerpoint/2010/main" val="170131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12174"/>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Types of Life Insurance</a:t>
            </a:r>
          </a:p>
        </p:txBody>
      </p:sp>
      <p:sp>
        <p:nvSpPr>
          <p:cNvPr id="2" name="TextBox 1"/>
          <p:cNvSpPr txBox="1"/>
          <p:nvPr/>
        </p:nvSpPr>
        <p:spPr>
          <a:xfrm>
            <a:off x="722284" y="1120060"/>
            <a:ext cx="6237316" cy="4924425"/>
          </a:xfrm>
          <a:prstGeom prst="rect">
            <a:avLst/>
          </a:prstGeom>
          <a:noFill/>
        </p:spPr>
        <p:txBody>
          <a:bodyPr wrap="square" rtlCol="0">
            <a:noAutofit/>
          </a:bodyPr>
          <a:lstStyle/>
          <a:p>
            <a:r>
              <a:rPr lang="en-US" sz="2000" b="1" dirty="0"/>
              <a:t>Permanent Insurance</a:t>
            </a:r>
          </a:p>
          <a:p>
            <a:pPr marL="285750" indent="-285750">
              <a:buFont typeface="Arial" panose="020B0604020202020204" pitchFamily="34" charset="0"/>
              <a:buChar char="•"/>
            </a:pPr>
            <a:r>
              <a:rPr lang="en-US" sz="2000" b="1" dirty="0" smtClean="0"/>
              <a:t>Permanent </a:t>
            </a:r>
            <a:r>
              <a:rPr lang="en-US" sz="2000" b="1" dirty="0"/>
              <a:t>insurance </a:t>
            </a:r>
            <a:r>
              <a:rPr lang="en-US" sz="2000" dirty="0">
                <a:latin typeface="Calibri" panose="020F0502020204030204" pitchFamily="34" charset="0"/>
                <a:ea typeface="Cambria" panose="02040503050406030204" pitchFamily="18" charset="0"/>
              </a:rPr>
              <a:t>–</a:t>
            </a:r>
            <a:r>
              <a:rPr lang="en-US" sz="2000" b="1" dirty="0" smtClean="0"/>
              <a:t> </a:t>
            </a:r>
            <a:r>
              <a:rPr lang="en-US" sz="2000" dirty="0" smtClean="0"/>
              <a:t>(</a:t>
            </a:r>
            <a:r>
              <a:rPr lang="en-US" sz="2000" dirty="0"/>
              <a:t>which includes types such as universal life, variable universal life and whole life) provides long-term financial protection. These policies include a death benefit and, in some cases, cash savings. Because of the saving element, premiums tend to be higher. </a:t>
            </a:r>
            <a:endParaRPr lang="en-US" sz="2000" dirty="0" smtClean="0"/>
          </a:p>
          <a:p>
            <a:pPr marL="285750" lvl="0" indent="-285750">
              <a:buFont typeface="Arial" panose="020B0604020202020204" pitchFamily="34" charset="0"/>
              <a:buChar char="•"/>
            </a:pPr>
            <a:r>
              <a:rPr lang="en-US" sz="2000" b="1" dirty="0">
                <a:latin typeface="Calibri" panose="020F0502020204030204" pitchFamily="34" charset="0"/>
                <a:ea typeface="Cambria" panose="02040503050406030204" pitchFamily="18" charset="0"/>
              </a:rPr>
              <a:t>Whole Life </a:t>
            </a:r>
            <a:r>
              <a:rPr lang="en-US" sz="2000" dirty="0">
                <a:latin typeface="Calibri" panose="020F0502020204030204" pitchFamily="34" charset="0"/>
                <a:ea typeface="Cambria" panose="02040503050406030204" pitchFamily="18" charset="0"/>
              </a:rPr>
              <a:t>– Fixed premium payments, guaranteed death benefit and cash value </a:t>
            </a:r>
            <a:r>
              <a:rPr lang="en-US" sz="2000" dirty="0" smtClean="0">
                <a:latin typeface="Calibri" panose="020F0502020204030204" pitchFamily="34" charset="0"/>
                <a:ea typeface="Cambria" panose="02040503050406030204" pitchFamily="18" charset="0"/>
              </a:rPr>
              <a:t>growth.</a:t>
            </a:r>
          </a:p>
          <a:p>
            <a:pPr marL="285750" lvl="0" indent="-285750">
              <a:buFont typeface="Arial" panose="020B0604020202020204" pitchFamily="34" charset="0"/>
              <a:buChar char="•"/>
            </a:pPr>
            <a:r>
              <a:rPr lang="en-US" sz="2000" b="1" dirty="0" smtClean="0">
                <a:latin typeface="Calibri" panose="020F0502020204030204" pitchFamily="34" charset="0"/>
                <a:ea typeface="Cambria" panose="02040503050406030204" pitchFamily="18" charset="0"/>
              </a:rPr>
              <a:t>Universal </a:t>
            </a:r>
            <a:r>
              <a:rPr lang="en-US" sz="2000" b="1" dirty="0">
                <a:latin typeface="Calibri" panose="020F0502020204030204" pitchFamily="34" charset="0"/>
                <a:ea typeface="Cambria" panose="02040503050406030204" pitchFamily="18" charset="0"/>
              </a:rPr>
              <a:t>Life </a:t>
            </a:r>
            <a:r>
              <a:rPr lang="en-US" sz="2000" dirty="0">
                <a:latin typeface="Calibri" panose="020F0502020204030204" pitchFamily="34" charset="0"/>
                <a:ea typeface="Cambria" panose="02040503050406030204" pitchFamily="18" charset="0"/>
              </a:rPr>
              <a:t>– Premium payments may be flexible or fixed. Provides</a:t>
            </a:r>
            <a:r>
              <a:rPr lang="en-US" sz="2000" dirty="0">
                <a:solidFill>
                  <a:srgbClr val="FF0000"/>
                </a:solidFill>
                <a:latin typeface="Calibri" panose="020F0502020204030204" pitchFamily="34" charset="0"/>
                <a:ea typeface="Cambria" panose="02040503050406030204" pitchFamily="18" charset="0"/>
              </a:rPr>
              <a:t> </a:t>
            </a:r>
            <a:r>
              <a:rPr lang="en-US" sz="2000" dirty="0">
                <a:latin typeface="Calibri" panose="020F0502020204030204" pitchFamily="34" charset="0"/>
                <a:ea typeface="Cambria" panose="02040503050406030204" pitchFamily="18" charset="0"/>
              </a:rPr>
              <a:t>guaranteed death benefit as long as your policy is in effect. A minimum guaranteed interest rate is credited to the cash value.</a:t>
            </a:r>
          </a:p>
          <a:p>
            <a:pPr marL="285750" indent="-285750">
              <a:buFont typeface="Arial" panose="020B0604020202020204" pitchFamily="34" charset="0"/>
              <a:buChar char="•"/>
            </a:pPr>
            <a:endParaRPr lang="en-US" dirty="0"/>
          </a:p>
          <a:p>
            <a:r>
              <a:rPr lang="en-US" dirty="0"/>
              <a:t>	</a:t>
            </a:r>
          </a:p>
          <a:p>
            <a:r>
              <a:rPr lang="en-US" dirty="0"/>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05064" y="1340427"/>
            <a:ext cx="4387918" cy="3678382"/>
          </a:xfrm>
          <a:prstGeom prst="rect">
            <a:avLst/>
          </a:prstGeom>
        </p:spPr>
      </p:pic>
    </p:spTree>
    <p:extLst>
      <p:ext uri="{BB962C8B-B14F-4D97-AF65-F5344CB8AC3E}">
        <p14:creationId xmlns:p14="http://schemas.microsoft.com/office/powerpoint/2010/main" val="1994281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66207"/>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Types of Life Insurance</a:t>
            </a:r>
          </a:p>
        </p:txBody>
      </p:sp>
      <p:sp>
        <p:nvSpPr>
          <p:cNvPr id="2" name="TextBox 1"/>
          <p:cNvSpPr txBox="1"/>
          <p:nvPr/>
        </p:nvSpPr>
        <p:spPr>
          <a:xfrm>
            <a:off x="654858" y="1213324"/>
            <a:ext cx="7127702" cy="4062651"/>
          </a:xfrm>
          <a:prstGeom prst="rect">
            <a:avLst/>
          </a:prstGeom>
          <a:noFill/>
        </p:spPr>
        <p:txBody>
          <a:bodyPr wrap="square" rtlCol="0">
            <a:spAutoFit/>
          </a:bodyPr>
          <a:lstStyle/>
          <a:p>
            <a:r>
              <a:rPr lang="en-US" sz="2000" b="1" dirty="0"/>
              <a:t>Permanent </a:t>
            </a:r>
            <a:r>
              <a:rPr lang="en-US" sz="2000" b="1" dirty="0" smtClean="0"/>
              <a:t>Insurance</a:t>
            </a:r>
            <a:endParaRPr lang="en-US" sz="2000" dirty="0" smtClean="0"/>
          </a:p>
          <a:p>
            <a:pPr marL="285750" indent="-285750">
              <a:buFont typeface="Arial" panose="020B0604020202020204" pitchFamily="34" charset="0"/>
              <a:buChar char="•"/>
            </a:pPr>
            <a:r>
              <a:rPr lang="en-US" sz="2000" b="1" dirty="0" smtClean="0"/>
              <a:t>Indexed </a:t>
            </a:r>
            <a:r>
              <a:rPr lang="en-US" sz="2000" b="1" dirty="0"/>
              <a:t>Universal Life </a:t>
            </a:r>
            <a:r>
              <a:rPr lang="en-US" sz="2000" dirty="0"/>
              <a:t>– Like Universal Life, premium payments may be flexible or fixed and the death benefit is guaranteed as long as your policy is in effect.  Interest credited to the cash value is linked to an external index, such as the S&amp;P 500.</a:t>
            </a:r>
          </a:p>
          <a:p>
            <a:pPr marL="285750" indent="-285750">
              <a:buFont typeface="Arial" panose="020B0604020202020204" pitchFamily="34" charset="0"/>
              <a:buChar char="•"/>
            </a:pPr>
            <a:r>
              <a:rPr lang="en-US" sz="2000" b="1" dirty="0"/>
              <a:t>Variable Universal Life </a:t>
            </a:r>
            <a:r>
              <a:rPr lang="en-US" sz="2000" dirty="0"/>
              <a:t>– A category of Universal Life, that offers flexible or fixed premiums, but the cash value is tied to the performance of one or more investment accounts, similar to mutual funds. The policy owner chooses the investment accounts.  As with any investment products, the value of your investments may vary over time, and may in turn cause your death benefit and/or cash value to increase or decrease.</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9549"/>
          <a:stretch/>
        </p:blipFill>
        <p:spPr>
          <a:xfrm>
            <a:off x="7645020" y="1485899"/>
            <a:ext cx="3957700" cy="3667991"/>
          </a:xfrm>
          <a:prstGeom prst="rect">
            <a:avLst/>
          </a:prstGeom>
        </p:spPr>
      </p:pic>
    </p:spTree>
    <p:extLst>
      <p:ext uri="{BB962C8B-B14F-4D97-AF65-F5344CB8AC3E}">
        <p14:creationId xmlns:p14="http://schemas.microsoft.com/office/powerpoint/2010/main" val="81036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91391"/>
            <a:ext cx="12192000" cy="646331"/>
          </a:xfrm>
          <a:prstGeom prst="rect">
            <a:avLst/>
          </a:prstGeom>
        </p:spPr>
        <p:txBody>
          <a:bodyPr wrap="square">
            <a:spAutoFit/>
          </a:bodyPr>
          <a:lstStyle/>
          <a:p>
            <a:pPr algn="ctr"/>
            <a:r>
              <a:rPr lang="en-US" sz="3600" b="1" dirty="0">
                <a:latin typeface="Calibri" panose="020F0502020204030204" pitchFamily="34" charset="0"/>
                <a:cs typeface="Calibri" panose="020F0502020204030204" pitchFamily="34" charset="0"/>
              </a:rPr>
              <a:t>Types of Life Insurance</a:t>
            </a:r>
          </a:p>
        </p:txBody>
      </p:sp>
      <p:sp>
        <p:nvSpPr>
          <p:cNvPr id="2" name="TextBox 1"/>
          <p:cNvSpPr txBox="1"/>
          <p:nvPr/>
        </p:nvSpPr>
        <p:spPr>
          <a:xfrm>
            <a:off x="893619" y="1295400"/>
            <a:ext cx="6348845" cy="3477875"/>
          </a:xfrm>
          <a:prstGeom prst="rect">
            <a:avLst/>
          </a:prstGeom>
          <a:noFill/>
        </p:spPr>
        <p:txBody>
          <a:bodyPr wrap="square" rtlCol="0">
            <a:spAutoFit/>
          </a:bodyPr>
          <a:lstStyle/>
          <a:p>
            <a:r>
              <a:rPr lang="en-US" sz="2000" b="1" dirty="0"/>
              <a:t>Consumer Advisory - Universal Life Insurance</a:t>
            </a:r>
          </a:p>
          <a:p>
            <a:pPr marL="285750" indent="-285750">
              <a:buFont typeface="Arial" panose="020B0604020202020204" pitchFamily="34" charset="0"/>
              <a:buChar char="•"/>
            </a:pPr>
            <a:r>
              <a:rPr lang="en-US" sz="2000" dirty="0" smtClean="0"/>
              <a:t>A </a:t>
            </a:r>
            <a:r>
              <a:rPr lang="en-US" sz="2000" dirty="0"/>
              <a:t>Universal Life insurance policy is a type of permanent insurance with a flexible or fixed premium. You choose the premium you pay. There is a minimum required premium at issue. </a:t>
            </a:r>
          </a:p>
          <a:p>
            <a:pPr marL="285750" indent="-285750">
              <a:buFont typeface="Arial" panose="020B0604020202020204" pitchFamily="34" charset="0"/>
              <a:buChar char="•"/>
            </a:pPr>
            <a:r>
              <a:rPr lang="en-US" sz="2000" dirty="0" smtClean="0"/>
              <a:t>Part </a:t>
            </a:r>
            <a:r>
              <a:rPr lang="en-US" sz="2000" dirty="0"/>
              <a:t>of your premium pays for the expense charges and any remaining funds are put in the cash value of your policy.  Your cash value will earn interest at the interest rate in effect for that year (as declared by the company annually). This interest rate will equal or be more than the guaranteed interest rate stated in the policy.</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2660" r="22604"/>
          <a:stretch/>
        </p:blipFill>
        <p:spPr>
          <a:xfrm>
            <a:off x="8114588" y="1099277"/>
            <a:ext cx="2844765" cy="4356847"/>
          </a:xfrm>
          <a:prstGeom prst="rect">
            <a:avLst/>
          </a:prstGeom>
        </p:spPr>
      </p:pic>
    </p:spTree>
    <p:extLst>
      <p:ext uri="{BB962C8B-B14F-4D97-AF65-F5344CB8AC3E}">
        <p14:creationId xmlns:p14="http://schemas.microsoft.com/office/powerpoint/2010/main" val="63788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23563</TotalTime>
  <Words>3265</Words>
  <Application>Microsoft Office PowerPoint</Application>
  <PresentationFormat>Widescreen</PresentationFormat>
  <Paragraphs>208</Paragraphs>
  <Slides>34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vt:lpstr>
      <vt:lpstr>Microsoft Himalaya</vt:lpstr>
      <vt:lpstr>Office Theme</vt:lpstr>
      <vt:lpstr>PowerPoint Presentation</vt:lpstr>
      <vt:lpstr>PowerPoint Presentation</vt:lpstr>
      <vt:lpstr>    Agenda:  Life Insurance   </vt:lpstr>
      <vt:lpstr>What is the Maryland Insurance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Note – Life Insurance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Laird</dc:creator>
  <cp:lastModifiedBy>Test User</cp:lastModifiedBy>
  <cp:revision>155</cp:revision>
  <dcterms:created xsi:type="dcterms:W3CDTF">2020-08-14T20:35:18Z</dcterms:created>
  <dcterms:modified xsi:type="dcterms:W3CDTF">2024-04-25T22:12:00Z</dcterms:modified>
</cp:coreProperties>
</file>